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8.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9.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5" r:id="rId2"/>
    <p:sldMasterId id="2147483677" r:id="rId3"/>
    <p:sldMasterId id="2147483701" r:id="rId4"/>
    <p:sldMasterId id="2147483797" r:id="rId5"/>
    <p:sldMasterId id="2147483843" r:id="rId6"/>
    <p:sldMasterId id="2147483877" r:id="rId7"/>
    <p:sldMasterId id="2147483928" r:id="rId8"/>
    <p:sldMasterId id="2147483962" r:id="rId9"/>
    <p:sldMasterId id="2147483996" r:id="rId10"/>
  </p:sldMasterIdLst>
  <p:notesMasterIdLst>
    <p:notesMasterId r:id="rId45"/>
  </p:notesMasterIdLst>
  <p:sldIdLst>
    <p:sldId id="322" r:id="rId11"/>
    <p:sldId id="323" r:id="rId12"/>
    <p:sldId id="313" r:id="rId13"/>
    <p:sldId id="324" r:id="rId14"/>
    <p:sldId id="328" r:id="rId15"/>
    <p:sldId id="405" r:id="rId16"/>
    <p:sldId id="366" r:id="rId17"/>
    <p:sldId id="367" r:id="rId18"/>
    <p:sldId id="368" r:id="rId19"/>
    <p:sldId id="407" r:id="rId20"/>
    <p:sldId id="445" r:id="rId21"/>
    <p:sldId id="387" r:id="rId22"/>
    <p:sldId id="335" r:id="rId23"/>
    <p:sldId id="290" r:id="rId24"/>
    <p:sldId id="304" r:id="rId25"/>
    <p:sldId id="417" r:id="rId26"/>
    <p:sldId id="421" r:id="rId27"/>
    <p:sldId id="423" r:id="rId28"/>
    <p:sldId id="315" r:id="rId29"/>
    <p:sldId id="344" r:id="rId30"/>
    <p:sldId id="345" r:id="rId31"/>
    <p:sldId id="443" r:id="rId32"/>
    <p:sldId id="376" r:id="rId33"/>
    <p:sldId id="380" r:id="rId34"/>
    <p:sldId id="429" r:id="rId35"/>
    <p:sldId id="349" r:id="rId36"/>
    <p:sldId id="435" r:id="rId37"/>
    <p:sldId id="350" r:id="rId38"/>
    <p:sldId id="321" r:id="rId39"/>
    <p:sldId id="439" r:id="rId40"/>
    <p:sldId id="355" r:id="rId41"/>
    <p:sldId id="356" r:id="rId42"/>
    <p:sldId id="403" r:id="rId43"/>
    <p:sldId id="295"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1E1"/>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ile medio 2 - Color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074" autoAdjust="0"/>
    <p:restoredTop sz="94660"/>
  </p:normalViewPr>
  <p:slideViewPr>
    <p:cSldViewPr snapToGrid="0">
      <p:cViewPr>
        <p:scale>
          <a:sx n="70" d="100"/>
          <a:sy n="70" d="100"/>
        </p:scale>
        <p:origin x="-714" y="-2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66A70B-D005-5741-BB47-1DDF53E897F8}" type="doc">
      <dgm:prSet loTypeId="urn:microsoft.com/office/officeart/2005/8/layout/StepDownProcess" loCatId="" qsTypeId="urn:microsoft.com/office/officeart/2005/8/quickstyle/simple4" qsCatId="simple" csTypeId="urn:microsoft.com/office/officeart/2005/8/colors/accent3_3" csCatId="accent3" phldr="1"/>
      <dgm:spPr/>
      <dgm:t>
        <a:bodyPr/>
        <a:lstStyle/>
        <a:p>
          <a:endParaRPr lang="it-IT"/>
        </a:p>
      </dgm:t>
    </dgm:pt>
    <dgm:pt modelId="{F309283B-C49B-114A-8910-8DD3506832A5}">
      <dgm:prSet phldrT="[Testo]"/>
      <dgm:spPr/>
      <dgm:t>
        <a:bodyPr/>
        <a:lstStyle/>
        <a:p>
          <a:r>
            <a:rPr lang="it-IT" b="1" dirty="0">
              <a:solidFill>
                <a:schemeClr val="tx1"/>
              </a:solidFill>
            </a:rPr>
            <a:t>INGRESSO</a:t>
          </a:r>
        </a:p>
      </dgm:t>
    </dgm:pt>
    <dgm:pt modelId="{F92D401D-CC81-F040-81E2-0F017624B4C7}" type="parTrans" cxnId="{CCF5B5CF-78B0-9048-8C80-D1B5F20F8623}">
      <dgm:prSet/>
      <dgm:spPr/>
      <dgm:t>
        <a:bodyPr/>
        <a:lstStyle/>
        <a:p>
          <a:endParaRPr lang="it-IT" b="1">
            <a:solidFill>
              <a:schemeClr val="tx1"/>
            </a:solidFill>
          </a:endParaRPr>
        </a:p>
      </dgm:t>
    </dgm:pt>
    <dgm:pt modelId="{A6E02698-F3BD-2A4C-83E0-312FB829D84F}" type="sibTrans" cxnId="{CCF5B5CF-78B0-9048-8C80-D1B5F20F8623}">
      <dgm:prSet/>
      <dgm:spPr/>
      <dgm:t>
        <a:bodyPr/>
        <a:lstStyle/>
        <a:p>
          <a:endParaRPr lang="it-IT" b="1">
            <a:solidFill>
              <a:schemeClr val="tx1"/>
            </a:solidFill>
          </a:endParaRPr>
        </a:p>
      </dgm:t>
    </dgm:pt>
    <dgm:pt modelId="{0049D17E-C3BE-3541-8EBA-99B227F03ED0}">
      <dgm:prSet phldrT="[Testo]"/>
      <dgm:spPr/>
      <dgm:t>
        <a:bodyPr/>
        <a:lstStyle/>
        <a:p>
          <a:r>
            <a:rPr lang="it-IT" b="1" dirty="0">
              <a:solidFill>
                <a:schemeClr val="tx1"/>
              </a:solidFill>
            </a:rPr>
            <a:t>IN ITINERE FORMATIVA</a:t>
          </a:r>
        </a:p>
      </dgm:t>
    </dgm:pt>
    <dgm:pt modelId="{A20E615B-1559-BB4F-BC78-C5C140F515E3}" type="parTrans" cxnId="{A4007C50-C0DE-5942-8420-FA0857F664E7}">
      <dgm:prSet/>
      <dgm:spPr/>
      <dgm:t>
        <a:bodyPr/>
        <a:lstStyle/>
        <a:p>
          <a:endParaRPr lang="it-IT" b="1">
            <a:solidFill>
              <a:schemeClr val="tx1"/>
            </a:solidFill>
          </a:endParaRPr>
        </a:p>
      </dgm:t>
    </dgm:pt>
    <dgm:pt modelId="{781A7812-6441-E247-8338-B8DBF6BB43C7}" type="sibTrans" cxnId="{A4007C50-C0DE-5942-8420-FA0857F664E7}">
      <dgm:prSet/>
      <dgm:spPr/>
      <dgm:t>
        <a:bodyPr/>
        <a:lstStyle/>
        <a:p>
          <a:endParaRPr lang="it-IT" b="1">
            <a:solidFill>
              <a:schemeClr val="tx1"/>
            </a:solidFill>
          </a:endParaRPr>
        </a:p>
      </dgm:t>
    </dgm:pt>
    <dgm:pt modelId="{8956D6F5-4276-6644-B361-4B0F875A195A}">
      <dgm:prSet phldrT="[Testo]"/>
      <dgm:spPr/>
      <dgm:t>
        <a:bodyPr/>
        <a:lstStyle/>
        <a:p>
          <a:r>
            <a:rPr lang="it-IT" b="1" dirty="0">
              <a:solidFill>
                <a:schemeClr val="tx1"/>
              </a:solidFill>
            </a:rPr>
            <a:t>SOMMATIVA</a:t>
          </a:r>
        </a:p>
      </dgm:t>
    </dgm:pt>
    <dgm:pt modelId="{4FF5FF93-7D7C-E54F-AE91-5F37259A148B}" type="parTrans" cxnId="{CB6A53E6-2B59-1E43-813B-7EACC15896B2}">
      <dgm:prSet/>
      <dgm:spPr/>
      <dgm:t>
        <a:bodyPr/>
        <a:lstStyle/>
        <a:p>
          <a:endParaRPr lang="it-IT" b="1">
            <a:solidFill>
              <a:schemeClr val="tx1"/>
            </a:solidFill>
          </a:endParaRPr>
        </a:p>
      </dgm:t>
    </dgm:pt>
    <dgm:pt modelId="{26326B85-AF0E-7B41-B92A-2D74F538F705}" type="sibTrans" cxnId="{CB6A53E6-2B59-1E43-813B-7EACC15896B2}">
      <dgm:prSet/>
      <dgm:spPr/>
      <dgm:t>
        <a:bodyPr/>
        <a:lstStyle/>
        <a:p>
          <a:endParaRPr lang="it-IT" b="1">
            <a:solidFill>
              <a:schemeClr val="tx1"/>
            </a:solidFill>
          </a:endParaRPr>
        </a:p>
      </dgm:t>
    </dgm:pt>
    <dgm:pt modelId="{69D8FC6C-EE5D-3A4E-A61A-52E204DEC5D8}" type="pres">
      <dgm:prSet presAssocID="{9B66A70B-D005-5741-BB47-1DDF53E897F8}" presName="rootnode" presStyleCnt="0">
        <dgm:presLayoutVars>
          <dgm:chMax/>
          <dgm:chPref/>
          <dgm:dir/>
          <dgm:animLvl val="lvl"/>
        </dgm:presLayoutVars>
      </dgm:prSet>
      <dgm:spPr/>
      <dgm:t>
        <a:bodyPr/>
        <a:lstStyle/>
        <a:p>
          <a:endParaRPr lang="it-IT"/>
        </a:p>
      </dgm:t>
    </dgm:pt>
    <dgm:pt modelId="{47270AD6-9F26-9340-95ED-62FEFA131176}" type="pres">
      <dgm:prSet presAssocID="{F309283B-C49B-114A-8910-8DD3506832A5}" presName="composite" presStyleCnt="0"/>
      <dgm:spPr/>
    </dgm:pt>
    <dgm:pt modelId="{4FE7E205-CC13-B34A-BDA8-64B79B7D2537}" type="pres">
      <dgm:prSet presAssocID="{F309283B-C49B-114A-8910-8DD3506832A5}" presName="bentUpArrow1" presStyleLbl="alignImgPlace1" presStyleIdx="0" presStyleCnt="2"/>
      <dgm:spPr/>
    </dgm:pt>
    <dgm:pt modelId="{63171BD1-3B0A-3E45-BDBA-5E837CA5555C}" type="pres">
      <dgm:prSet presAssocID="{F309283B-C49B-114A-8910-8DD3506832A5}" presName="ParentText" presStyleLbl="node1" presStyleIdx="0" presStyleCnt="3">
        <dgm:presLayoutVars>
          <dgm:chMax val="1"/>
          <dgm:chPref val="1"/>
          <dgm:bulletEnabled val="1"/>
        </dgm:presLayoutVars>
      </dgm:prSet>
      <dgm:spPr/>
      <dgm:t>
        <a:bodyPr/>
        <a:lstStyle/>
        <a:p>
          <a:endParaRPr lang="it-IT"/>
        </a:p>
      </dgm:t>
    </dgm:pt>
    <dgm:pt modelId="{24A9E064-071F-FB44-8A31-432C384C4000}" type="pres">
      <dgm:prSet presAssocID="{F309283B-C49B-114A-8910-8DD3506832A5}" presName="ChildText" presStyleLbl="revTx" presStyleIdx="0" presStyleCnt="2" custScaleX="178488" custLinFactNeighborX="45664">
        <dgm:presLayoutVars>
          <dgm:chMax val="0"/>
          <dgm:chPref val="0"/>
          <dgm:bulletEnabled val="1"/>
        </dgm:presLayoutVars>
      </dgm:prSet>
      <dgm:spPr/>
    </dgm:pt>
    <dgm:pt modelId="{0811950C-1FC3-BE4A-8F84-4DF9C2859F99}" type="pres">
      <dgm:prSet presAssocID="{A6E02698-F3BD-2A4C-83E0-312FB829D84F}" presName="sibTrans" presStyleCnt="0"/>
      <dgm:spPr/>
    </dgm:pt>
    <dgm:pt modelId="{5EEC1F1E-3425-AF44-9FA0-035B510341BD}" type="pres">
      <dgm:prSet presAssocID="{0049D17E-C3BE-3541-8EBA-99B227F03ED0}" presName="composite" presStyleCnt="0"/>
      <dgm:spPr/>
    </dgm:pt>
    <dgm:pt modelId="{B0DACD4F-E78E-9A41-953C-04133168E946}" type="pres">
      <dgm:prSet presAssocID="{0049D17E-C3BE-3541-8EBA-99B227F03ED0}" presName="bentUpArrow1" presStyleLbl="alignImgPlace1" presStyleIdx="1" presStyleCnt="2"/>
      <dgm:spPr/>
    </dgm:pt>
    <dgm:pt modelId="{69FB7A87-356A-B140-9754-9A5D63842A2E}" type="pres">
      <dgm:prSet presAssocID="{0049D17E-C3BE-3541-8EBA-99B227F03ED0}" presName="ParentText" presStyleLbl="node1" presStyleIdx="1" presStyleCnt="3">
        <dgm:presLayoutVars>
          <dgm:chMax val="1"/>
          <dgm:chPref val="1"/>
          <dgm:bulletEnabled val="1"/>
        </dgm:presLayoutVars>
      </dgm:prSet>
      <dgm:spPr/>
      <dgm:t>
        <a:bodyPr/>
        <a:lstStyle/>
        <a:p>
          <a:endParaRPr lang="it-IT"/>
        </a:p>
      </dgm:t>
    </dgm:pt>
    <dgm:pt modelId="{335DB702-53BC-9441-A99A-86684FC401DF}" type="pres">
      <dgm:prSet presAssocID="{0049D17E-C3BE-3541-8EBA-99B227F03ED0}" presName="ChildText" presStyleLbl="revTx" presStyleIdx="1" presStyleCnt="2" custScaleX="230322" custLinFactNeighborX="63820" custLinFactNeighborY="1243">
        <dgm:presLayoutVars>
          <dgm:chMax val="0"/>
          <dgm:chPref val="0"/>
          <dgm:bulletEnabled val="1"/>
        </dgm:presLayoutVars>
      </dgm:prSet>
      <dgm:spPr/>
    </dgm:pt>
    <dgm:pt modelId="{4853E2A0-909E-6145-ACDC-E9B8D9B508CC}" type="pres">
      <dgm:prSet presAssocID="{781A7812-6441-E247-8338-B8DBF6BB43C7}" presName="sibTrans" presStyleCnt="0"/>
      <dgm:spPr/>
    </dgm:pt>
    <dgm:pt modelId="{DF995303-ABA8-304B-954A-E3E925B2E449}" type="pres">
      <dgm:prSet presAssocID="{8956D6F5-4276-6644-B361-4B0F875A195A}" presName="composite" presStyleCnt="0"/>
      <dgm:spPr/>
    </dgm:pt>
    <dgm:pt modelId="{87CE37B8-6144-A24E-894D-04E95E6BBAAB}" type="pres">
      <dgm:prSet presAssocID="{8956D6F5-4276-6644-B361-4B0F875A195A}" presName="ParentText" presStyleLbl="node1" presStyleIdx="2" presStyleCnt="3">
        <dgm:presLayoutVars>
          <dgm:chMax val="1"/>
          <dgm:chPref val="1"/>
          <dgm:bulletEnabled val="1"/>
        </dgm:presLayoutVars>
      </dgm:prSet>
      <dgm:spPr/>
      <dgm:t>
        <a:bodyPr/>
        <a:lstStyle/>
        <a:p>
          <a:endParaRPr lang="it-IT"/>
        </a:p>
      </dgm:t>
    </dgm:pt>
  </dgm:ptLst>
  <dgm:cxnLst>
    <dgm:cxn modelId="{CCF5B5CF-78B0-9048-8C80-D1B5F20F8623}" srcId="{9B66A70B-D005-5741-BB47-1DDF53E897F8}" destId="{F309283B-C49B-114A-8910-8DD3506832A5}" srcOrd="0" destOrd="0" parTransId="{F92D401D-CC81-F040-81E2-0F017624B4C7}" sibTransId="{A6E02698-F3BD-2A4C-83E0-312FB829D84F}"/>
    <dgm:cxn modelId="{7B148DAF-B3FD-4D77-A448-B36AA658CF79}" type="presOf" srcId="{0049D17E-C3BE-3541-8EBA-99B227F03ED0}" destId="{69FB7A87-356A-B140-9754-9A5D63842A2E}" srcOrd="0" destOrd="0" presId="urn:microsoft.com/office/officeart/2005/8/layout/StepDownProcess"/>
    <dgm:cxn modelId="{CB6A53E6-2B59-1E43-813B-7EACC15896B2}" srcId="{9B66A70B-D005-5741-BB47-1DDF53E897F8}" destId="{8956D6F5-4276-6644-B361-4B0F875A195A}" srcOrd="2" destOrd="0" parTransId="{4FF5FF93-7D7C-E54F-AE91-5F37259A148B}" sibTransId="{26326B85-AF0E-7B41-B92A-2D74F538F705}"/>
    <dgm:cxn modelId="{A4007C50-C0DE-5942-8420-FA0857F664E7}" srcId="{9B66A70B-D005-5741-BB47-1DDF53E897F8}" destId="{0049D17E-C3BE-3541-8EBA-99B227F03ED0}" srcOrd="1" destOrd="0" parTransId="{A20E615B-1559-BB4F-BC78-C5C140F515E3}" sibTransId="{781A7812-6441-E247-8338-B8DBF6BB43C7}"/>
    <dgm:cxn modelId="{36B886FF-43D1-4A4C-AA23-E2D57A67979D}" type="presOf" srcId="{F309283B-C49B-114A-8910-8DD3506832A5}" destId="{63171BD1-3B0A-3E45-BDBA-5E837CA5555C}" srcOrd="0" destOrd="0" presId="urn:microsoft.com/office/officeart/2005/8/layout/StepDownProcess"/>
    <dgm:cxn modelId="{C207227A-4390-4A6C-A834-91567B6CEDBD}" type="presOf" srcId="{9B66A70B-D005-5741-BB47-1DDF53E897F8}" destId="{69D8FC6C-EE5D-3A4E-A61A-52E204DEC5D8}" srcOrd="0" destOrd="0" presId="urn:microsoft.com/office/officeart/2005/8/layout/StepDownProcess"/>
    <dgm:cxn modelId="{913195E4-D562-4FF0-B1FF-948FF41BCE18}" type="presOf" srcId="{8956D6F5-4276-6644-B361-4B0F875A195A}" destId="{87CE37B8-6144-A24E-894D-04E95E6BBAAB}" srcOrd="0" destOrd="0" presId="urn:microsoft.com/office/officeart/2005/8/layout/StepDownProcess"/>
    <dgm:cxn modelId="{5832CC73-485C-4F7A-90A1-3D612157018C}" type="presParOf" srcId="{69D8FC6C-EE5D-3A4E-A61A-52E204DEC5D8}" destId="{47270AD6-9F26-9340-95ED-62FEFA131176}" srcOrd="0" destOrd="0" presId="urn:microsoft.com/office/officeart/2005/8/layout/StepDownProcess"/>
    <dgm:cxn modelId="{8C333177-67AA-456E-A24B-857D2075D119}" type="presParOf" srcId="{47270AD6-9F26-9340-95ED-62FEFA131176}" destId="{4FE7E205-CC13-B34A-BDA8-64B79B7D2537}" srcOrd="0" destOrd="0" presId="urn:microsoft.com/office/officeart/2005/8/layout/StepDownProcess"/>
    <dgm:cxn modelId="{981CA408-A1EF-4827-9E45-0DDB43D9B67B}" type="presParOf" srcId="{47270AD6-9F26-9340-95ED-62FEFA131176}" destId="{63171BD1-3B0A-3E45-BDBA-5E837CA5555C}" srcOrd="1" destOrd="0" presId="urn:microsoft.com/office/officeart/2005/8/layout/StepDownProcess"/>
    <dgm:cxn modelId="{B4A981A7-913A-4C5C-BC74-7D680AB21E35}" type="presParOf" srcId="{47270AD6-9F26-9340-95ED-62FEFA131176}" destId="{24A9E064-071F-FB44-8A31-432C384C4000}" srcOrd="2" destOrd="0" presId="urn:microsoft.com/office/officeart/2005/8/layout/StepDownProcess"/>
    <dgm:cxn modelId="{EEE68453-09BB-410B-990C-DDE37A981D31}" type="presParOf" srcId="{69D8FC6C-EE5D-3A4E-A61A-52E204DEC5D8}" destId="{0811950C-1FC3-BE4A-8F84-4DF9C2859F99}" srcOrd="1" destOrd="0" presId="urn:microsoft.com/office/officeart/2005/8/layout/StepDownProcess"/>
    <dgm:cxn modelId="{2607C09F-514A-4A46-9B74-3FB9B9A4614B}" type="presParOf" srcId="{69D8FC6C-EE5D-3A4E-A61A-52E204DEC5D8}" destId="{5EEC1F1E-3425-AF44-9FA0-035B510341BD}" srcOrd="2" destOrd="0" presId="urn:microsoft.com/office/officeart/2005/8/layout/StepDownProcess"/>
    <dgm:cxn modelId="{786A3031-AC30-4955-8054-6EEFC2E077A8}" type="presParOf" srcId="{5EEC1F1E-3425-AF44-9FA0-035B510341BD}" destId="{B0DACD4F-E78E-9A41-953C-04133168E946}" srcOrd="0" destOrd="0" presId="urn:microsoft.com/office/officeart/2005/8/layout/StepDownProcess"/>
    <dgm:cxn modelId="{4EC45653-8CC3-4563-938D-30699671B2A3}" type="presParOf" srcId="{5EEC1F1E-3425-AF44-9FA0-035B510341BD}" destId="{69FB7A87-356A-B140-9754-9A5D63842A2E}" srcOrd="1" destOrd="0" presId="urn:microsoft.com/office/officeart/2005/8/layout/StepDownProcess"/>
    <dgm:cxn modelId="{EC4C20EE-61F3-4CEB-A9DA-512565CE3A6E}" type="presParOf" srcId="{5EEC1F1E-3425-AF44-9FA0-035B510341BD}" destId="{335DB702-53BC-9441-A99A-86684FC401DF}" srcOrd="2" destOrd="0" presId="urn:microsoft.com/office/officeart/2005/8/layout/StepDownProcess"/>
    <dgm:cxn modelId="{B6E40DFA-8AD5-4E5E-AA46-5B0A2194DABA}" type="presParOf" srcId="{69D8FC6C-EE5D-3A4E-A61A-52E204DEC5D8}" destId="{4853E2A0-909E-6145-ACDC-E9B8D9B508CC}" srcOrd="3" destOrd="0" presId="urn:microsoft.com/office/officeart/2005/8/layout/StepDownProcess"/>
    <dgm:cxn modelId="{28762FB9-BEBF-4427-845F-D207AD5E49C1}" type="presParOf" srcId="{69D8FC6C-EE5D-3A4E-A61A-52E204DEC5D8}" destId="{DF995303-ABA8-304B-954A-E3E925B2E449}" srcOrd="4" destOrd="0" presId="urn:microsoft.com/office/officeart/2005/8/layout/StepDownProcess"/>
    <dgm:cxn modelId="{AB99CB71-1AFC-44CF-9676-63861549FD56}" type="presParOf" srcId="{DF995303-ABA8-304B-954A-E3E925B2E449}" destId="{87CE37B8-6144-A24E-894D-04E95E6BBAAB}"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E7E205-CC13-B34A-BDA8-64B79B7D2537}">
      <dsp:nvSpPr>
        <dsp:cNvPr id="0" name=""/>
        <dsp:cNvSpPr/>
      </dsp:nvSpPr>
      <dsp:spPr>
        <a:xfrm rot="5400000">
          <a:off x="431647" y="1557942"/>
          <a:ext cx="1377865" cy="1568651"/>
        </a:xfrm>
        <a:prstGeom prst="bentUpArrow">
          <a:avLst>
            <a:gd name="adj1" fmla="val 32840"/>
            <a:gd name="adj2" fmla="val 25000"/>
            <a:gd name="adj3" fmla="val 35780"/>
          </a:avLst>
        </a:prstGeom>
        <a:solidFill>
          <a:schemeClr val="accent3">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3171BD1-3B0A-3E45-BDBA-5E837CA5555C}">
      <dsp:nvSpPr>
        <dsp:cNvPr id="0" name=""/>
        <dsp:cNvSpPr/>
      </dsp:nvSpPr>
      <dsp:spPr>
        <a:xfrm>
          <a:off x="66596" y="30550"/>
          <a:ext cx="2319514" cy="1623584"/>
        </a:xfrm>
        <a:prstGeom prst="roundRect">
          <a:avLst>
            <a:gd name="adj" fmla="val 16670"/>
          </a:avLst>
        </a:prstGeom>
        <a:gradFill rotWithShape="0">
          <a:gsLst>
            <a:gs pos="0">
              <a:schemeClr val="accent3">
                <a:shade val="80000"/>
                <a:hueOff val="0"/>
                <a:satOff val="0"/>
                <a:lumOff val="0"/>
                <a:alphaOff val="0"/>
                <a:tint val="100000"/>
                <a:shade val="100000"/>
                <a:satMod val="130000"/>
              </a:schemeClr>
            </a:gs>
            <a:gs pos="100000">
              <a:schemeClr val="accent3">
                <a:shade val="8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it-IT" sz="2800" b="1" kern="1200" dirty="0">
              <a:solidFill>
                <a:schemeClr val="tx1"/>
              </a:solidFill>
            </a:rPr>
            <a:t>INGRESSO</a:t>
          </a:r>
        </a:p>
      </dsp:txBody>
      <dsp:txXfrm>
        <a:off x="145867" y="109821"/>
        <a:ext cx="2160972" cy="1465042"/>
      </dsp:txXfrm>
    </dsp:sp>
    <dsp:sp modelId="{24A9E064-071F-FB44-8A31-432C384C4000}">
      <dsp:nvSpPr>
        <dsp:cNvPr id="0" name=""/>
        <dsp:cNvSpPr/>
      </dsp:nvSpPr>
      <dsp:spPr>
        <a:xfrm>
          <a:off x="2494415" y="185396"/>
          <a:ext cx="3011081" cy="1312252"/>
        </a:xfrm>
        <a:prstGeom prst="rect">
          <a:avLst/>
        </a:prstGeom>
        <a:noFill/>
        <a:ln>
          <a:noFill/>
        </a:ln>
        <a:effectLst/>
      </dsp:spPr>
      <dsp:style>
        <a:lnRef idx="0">
          <a:scrgbClr r="0" g="0" b="0"/>
        </a:lnRef>
        <a:fillRef idx="0">
          <a:scrgbClr r="0" g="0" b="0"/>
        </a:fillRef>
        <a:effectRef idx="0">
          <a:scrgbClr r="0" g="0" b="0"/>
        </a:effectRef>
        <a:fontRef idx="minor"/>
      </dsp:style>
    </dsp:sp>
    <dsp:sp modelId="{B0DACD4F-E78E-9A41-953C-04133168E946}">
      <dsp:nvSpPr>
        <dsp:cNvPr id="0" name=""/>
        <dsp:cNvSpPr/>
      </dsp:nvSpPr>
      <dsp:spPr>
        <a:xfrm rot="5400000">
          <a:off x="2672552" y="3381763"/>
          <a:ext cx="1377865" cy="1568651"/>
        </a:xfrm>
        <a:prstGeom prst="bentUpArrow">
          <a:avLst>
            <a:gd name="adj1" fmla="val 32840"/>
            <a:gd name="adj2" fmla="val 25000"/>
            <a:gd name="adj3" fmla="val 35780"/>
          </a:avLst>
        </a:prstGeom>
        <a:solidFill>
          <a:schemeClr val="accent3">
            <a:tint val="50000"/>
            <a:hueOff val="54161"/>
            <a:satOff val="-2468"/>
            <a:lumOff val="11164"/>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9FB7A87-356A-B140-9754-9A5D63842A2E}">
      <dsp:nvSpPr>
        <dsp:cNvPr id="0" name=""/>
        <dsp:cNvSpPr/>
      </dsp:nvSpPr>
      <dsp:spPr>
        <a:xfrm>
          <a:off x="2307501" y="1854372"/>
          <a:ext cx="2319514" cy="1623584"/>
        </a:xfrm>
        <a:prstGeom prst="roundRect">
          <a:avLst>
            <a:gd name="adj" fmla="val 16670"/>
          </a:avLst>
        </a:prstGeom>
        <a:gradFill rotWithShape="0">
          <a:gsLst>
            <a:gs pos="0">
              <a:schemeClr val="accent3">
                <a:shade val="80000"/>
                <a:hueOff val="109454"/>
                <a:satOff val="-716"/>
                <a:lumOff val="12277"/>
                <a:alphaOff val="0"/>
                <a:tint val="100000"/>
                <a:shade val="100000"/>
                <a:satMod val="130000"/>
              </a:schemeClr>
            </a:gs>
            <a:gs pos="100000">
              <a:schemeClr val="accent3">
                <a:shade val="80000"/>
                <a:hueOff val="109454"/>
                <a:satOff val="-716"/>
                <a:lumOff val="12277"/>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it-IT" sz="2800" b="1" kern="1200" dirty="0">
              <a:solidFill>
                <a:schemeClr val="tx1"/>
              </a:solidFill>
            </a:rPr>
            <a:t>IN ITINERE FORMATIVA</a:t>
          </a:r>
        </a:p>
      </dsp:txBody>
      <dsp:txXfrm>
        <a:off x="2386772" y="1933643"/>
        <a:ext cx="2160972" cy="1465042"/>
      </dsp:txXfrm>
    </dsp:sp>
    <dsp:sp modelId="{335DB702-53BC-9441-A99A-86684FC401DF}">
      <dsp:nvSpPr>
        <dsp:cNvPr id="0" name=""/>
        <dsp:cNvSpPr/>
      </dsp:nvSpPr>
      <dsp:spPr>
        <a:xfrm>
          <a:off x="3594350" y="2025529"/>
          <a:ext cx="3885517" cy="1312252"/>
        </a:xfrm>
        <a:prstGeom prst="rect">
          <a:avLst/>
        </a:prstGeom>
        <a:noFill/>
        <a:ln>
          <a:noFill/>
        </a:ln>
        <a:effectLst/>
      </dsp:spPr>
      <dsp:style>
        <a:lnRef idx="0">
          <a:scrgbClr r="0" g="0" b="0"/>
        </a:lnRef>
        <a:fillRef idx="0">
          <a:scrgbClr r="0" g="0" b="0"/>
        </a:fillRef>
        <a:effectRef idx="0">
          <a:scrgbClr r="0" g="0" b="0"/>
        </a:effectRef>
        <a:fontRef idx="minor"/>
      </dsp:style>
    </dsp:sp>
    <dsp:sp modelId="{87CE37B8-6144-A24E-894D-04E95E6BBAAB}">
      <dsp:nvSpPr>
        <dsp:cNvPr id="0" name=""/>
        <dsp:cNvSpPr/>
      </dsp:nvSpPr>
      <dsp:spPr>
        <a:xfrm>
          <a:off x="4548406" y="3678193"/>
          <a:ext cx="2319514" cy="1623584"/>
        </a:xfrm>
        <a:prstGeom prst="roundRect">
          <a:avLst>
            <a:gd name="adj" fmla="val 16670"/>
          </a:avLst>
        </a:prstGeom>
        <a:gradFill rotWithShape="0">
          <a:gsLst>
            <a:gs pos="0">
              <a:schemeClr val="accent3">
                <a:shade val="80000"/>
                <a:hueOff val="218907"/>
                <a:satOff val="-1431"/>
                <a:lumOff val="24554"/>
                <a:alphaOff val="0"/>
                <a:tint val="100000"/>
                <a:shade val="100000"/>
                <a:satMod val="130000"/>
              </a:schemeClr>
            </a:gs>
            <a:gs pos="100000">
              <a:schemeClr val="accent3">
                <a:shade val="80000"/>
                <a:hueOff val="218907"/>
                <a:satOff val="-1431"/>
                <a:lumOff val="24554"/>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it-IT" sz="2800" b="1" kern="1200" dirty="0">
              <a:solidFill>
                <a:schemeClr val="tx1"/>
              </a:solidFill>
            </a:rPr>
            <a:t>SOMMATIVA</a:t>
          </a:r>
        </a:p>
      </dsp:txBody>
      <dsp:txXfrm>
        <a:off x="4627677" y="3757464"/>
        <a:ext cx="2160972" cy="1465042"/>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wmf"/><Relationship Id="rId4" Type="http://schemas.openxmlformats.org/officeDocument/2006/relationships/image" Target="../media/image8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20A229-4E11-4807-A3D1-080C1EE3BBA2}" type="datetimeFigureOut">
              <a:rPr lang="it-IT" smtClean="0"/>
              <a:t>02/07/2018</a:t>
            </a:fld>
            <a:endParaRPr lang="it-IT"/>
          </a:p>
        </p:txBody>
      </p:sp>
      <p:sp>
        <p:nvSpPr>
          <p:cNvPr id="4" name="Segnaposto immagin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7461A6-F720-468F-93CC-48E443033745}" type="slidenum">
              <a:rPr lang="it-IT" smtClean="0"/>
              <a:t>‹N›</a:t>
            </a:fld>
            <a:endParaRPr lang="it-IT"/>
          </a:p>
        </p:txBody>
      </p:sp>
    </p:spTree>
    <p:extLst>
      <p:ext uri="{BB962C8B-B14F-4D97-AF65-F5344CB8AC3E}">
        <p14:creationId xmlns:p14="http://schemas.microsoft.com/office/powerpoint/2010/main" val="2457717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1" dirty="0"/>
              <a:t>Le TIC</a:t>
            </a:r>
            <a:r>
              <a:rPr lang="it-IT" b="1" baseline="0" dirty="0"/>
              <a:t> nella didattica favoriscono le competenze sociali, accrescono attenzione e motivazione e sono molto utili per i discenti con BES (anche perché hanno più tempo a casa nel rilevare informazioni…l’elaborazione viene a scuola…e cmq hanno anche la possibilità di intercettare i diversi stili cognitivi e di apprendimento). Per la condivisione di file diversi vengono usati </a:t>
            </a:r>
            <a:r>
              <a:rPr lang="it-IT" b="1" baseline="0" dirty="0" err="1"/>
              <a:t>dropbox</a:t>
            </a:r>
            <a:r>
              <a:rPr lang="it-IT" b="1" baseline="0" dirty="0"/>
              <a:t> e </a:t>
            </a:r>
            <a:r>
              <a:rPr lang="it-IT" b="1" baseline="0" dirty="0" err="1"/>
              <a:t>google</a:t>
            </a:r>
            <a:r>
              <a:rPr lang="it-IT" b="1" baseline="0" dirty="0"/>
              <a:t> drive. </a:t>
            </a:r>
            <a:r>
              <a:rPr lang="it-IT" baseline="0" dirty="0"/>
              <a:t>Se mi fanno la domanda su </a:t>
            </a:r>
            <a:r>
              <a:rPr lang="it-IT" baseline="0" dirty="0" err="1"/>
              <a:t>moodle</a:t>
            </a:r>
            <a:r>
              <a:rPr lang="it-IT" baseline="0" dirty="0"/>
              <a:t> e </a:t>
            </a:r>
            <a:r>
              <a:rPr lang="it-IT" baseline="0" dirty="0" err="1"/>
              <a:t>edmodo</a:t>
            </a:r>
            <a:r>
              <a:rPr lang="it-IT" baseline="0" dirty="0"/>
              <a:t> rispondo che li ho usati tutti e due. Che </a:t>
            </a:r>
            <a:r>
              <a:rPr lang="it-IT" baseline="0" dirty="0" err="1"/>
              <a:t>moodle</a:t>
            </a:r>
            <a:r>
              <a:rPr lang="it-IT" baseline="0" dirty="0"/>
              <a:t> è un open source molto aperto con la possibilità di configurare e personalizzare il nostro spazio di lavoro. E’ possibile scaricare molti plug-in dalla comunità di utenti che ne fanno parte che possono offrire sempre migliori soluzioni. E più laborioso nella creazione della lezione digitale e nell’invito. Anche l’</a:t>
            </a:r>
            <a:r>
              <a:rPr lang="it-IT" baseline="0" dirty="0" err="1"/>
              <a:t>app</a:t>
            </a:r>
            <a:r>
              <a:rPr lang="it-IT" baseline="0" dirty="0"/>
              <a:t> sul sistema operativo </a:t>
            </a:r>
            <a:r>
              <a:rPr lang="it-IT" baseline="0" dirty="0" err="1"/>
              <a:t>android</a:t>
            </a:r>
            <a:r>
              <a:rPr lang="it-IT" baseline="0" dirty="0"/>
              <a:t> non è delle più immediate perché chiede inizialmente un URL. Io utilizzo più </a:t>
            </a:r>
            <a:r>
              <a:rPr lang="it-IT" baseline="0" dirty="0" err="1"/>
              <a:t>edmodo</a:t>
            </a:r>
            <a:r>
              <a:rPr lang="it-IT" baseline="0" dirty="0"/>
              <a:t> e </a:t>
            </a:r>
            <a:r>
              <a:rPr lang="it-IT" baseline="0" dirty="0" err="1"/>
              <a:t>my</a:t>
            </a:r>
            <a:r>
              <a:rPr lang="it-IT" baseline="0" dirty="0"/>
              <a:t> studio (anche </a:t>
            </a:r>
            <a:r>
              <a:rPr lang="it-IT" baseline="0" dirty="0" err="1"/>
              <a:t>fidenia</a:t>
            </a:r>
            <a:r>
              <a:rPr lang="it-IT" baseline="0" dirty="0"/>
              <a:t> che ha il vantaggio di essere italiano…ha però lo svantaggio di non avere una buona </a:t>
            </a:r>
            <a:r>
              <a:rPr lang="it-IT" baseline="0" dirty="0" err="1"/>
              <a:t>app</a:t>
            </a:r>
            <a:r>
              <a:rPr lang="it-IT" baseline="0" dirty="0"/>
              <a:t>). Questo aspetto non è un aspetto di poco conto considerando che i ragazzi non sempre controllano le notifiche delle mail. In questo modo con un </a:t>
            </a:r>
            <a:r>
              <a:rPr lang="it-IT" baseline="0" dirty="0" err="1"/>
              <a:t>app</a:t>
            </a:r>
            <a:r>
              <a:rPr lang="it-IT" baseline="0" dirty="0"/>
              <a:t> ed un servizio notifiche ad ogni azione effettuata sulla classe digitale (compreso l’assegno di compiti o l’attività proposta) può essere immediatamente rilevata. Leggere bene tutte le specifiche di questi programmi sul foglio word informatica</a:t>
            </a:r>
          </a:p>
          <a:p>
            <a:endParaRPr lang="it-IT" dirty="0"/>
          </a:p>
        </p:txBody>
      </p:sp>
      <p:sp>
        <p:nvSpPr>
          <p:cNvPr id="4" name="Segnaposto numero diapositiva 3"/>
          <p:cNvSpPr>
            <a:spLocks noGrp="1"/>
          </p:cNvSpPr>
          <p:nvPr>
            <p:ph type="sldNum" sz="quarter" idx="10"/>
          </p:nvPr>
        </p:nvSpPr>
        <p:spPr/>
        <p:txBody>
          <a:bodyPr/>
          <a:lstStyle/>
          <a:p>
            <a:pPr defTabSz="457200">
              <a:defRPr/>
            </a:pPr>
            <a:fld id="{CBE3C49B-8DC0-D245-AB1F-8B226E79B509}" type="slidenum">
              <a:rPr lang="it-IT" smtClean="0">
                <a:solidFill>
                  <a:prstClr val="black"/>
                </a:solidFill>
              </a:rPr>
              <a:pPr defTabSz="457200">
                <a:defRPr/>
              </a:pPr>
              <a:t>12</a:t>
            </a:fld>
            <a:endParaRPr lang="it-IT">
              <a:solidFill>
                <a:prstClr val="black"/>
              </a:solidFill>
            </a:endParaRPr>
          </a:p>
        </p:txBody>
      </p:sp>
    </p:spTree>
    <p:extLst>
      <p:ext uri="{BB962C8B-B14F-4D97-AF65-F5344CB8AC3E}">
        <p14:creationId xmlns:p14="http://schemas.microsoft.com/office/powerpoint/2010/main" val="3731766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1" dirty="0"/>
              <a:t>Il</a:t>
            </a:r>
            <a:r>
              <a:rPr lang="it-IT" b="1" baseline="0" dirty="0"/>
              <a:t> termine «verifica» indica la raccolta di dati. Presuppone la definizione degli elementi da considerare: conoscenze, competenze, bisogni, risorse, ecc., nonché dei criteri di correzione, di analisi e di interpretazione dei dati. La VALUTAZIONE FORMATIVA  è un procedimento diagnostico con le caratteristiche di feedback. Preoccupazione costante della valutazione formativa è di registrare se e in che misura sono stati raggiunti gli obiettivi. Prevedendo dopo consolidamento, potenziamento o recupero. Fornisce informazioni che permettono un adattamento dell’insegnamento alle differenze individuali nell’apprendimento. Essa è uno strumento utile per realizzare l’individualizzazione e la personalizzazione dei processi formativi. Dalla VALUTAZIONE INIZIALE degli alunni il docente ricava indicazioni fondamentali per ipotizzare quali contenuti, materiali, attività, situazioni e strategie possano risultare più efficaci in vista del raggiungimento degli obiettivi e vadano pertanto inseriti nella progettazione educativa e didattica. IN ITINERE il docente controlla poi come procede l’apprendimento, raccogliendo una serie di informazioni in base alle quali valutare l’efficacia delle strategie adottate. La VALUTAZIONE SOMMATIVA ha un carattere di bilancio, parziale o completo del percorso istruttivo e formativo. Perché essa sia anche formativa deve contribuire a promuovere lo sviluppo dell’alunno. E’ importante infatti, soprattutto nella valutazione delle competenze, che si tenga conto non solo del prodotto finale, ma anche del processo che ha consentito la sua realizzazione. </a:t>
            </a:r>
            <a:r>
              <a:rPr lang="it-IT" baseline="0" dirty="0"/>
              <a:t>PROVE OGGETTIVE DI PROFITTO, di regola scritte, che rispetto alle tradizionali interrogazioni, presentano il vantaggio di evitare parzialità di giudizio da parte dell’insegnante e di offrire a tutti gli allievi le stesse condizioni per dimostrare la loro preparazione. La tanto discussa soggettività di valutazione del docente viene così fortemente ridimensionata (mantiene comunque una cerca discrezionalità nella scelta del tipo e del contenuto delle prove ma se indica i punteggi per ogni quesito somministrato va bene). </a:t>
            </a:r>
            <a:endParaRPr lang="it-IT" dirty="0"/>
          </a:p>
          <a:p>
            <a:r>
              <a:rPr lang="it-IT" dirty="0"/>
              <a:t>Tipologie di verifiche:</a:t>
            </a:r>
            <a:r>
              <a:rPr lang="it-IT" baseline="0" dirty="0"/>
              <a:t> STRUTTURATE ( a completamento, si/no, vero/falso, corrispondenze, risposta multipla, risposta breve, trova l’intruso, </a:t>
            </a:r>
            <a:r>
              <a:rPr lang="it-IT" baseline="0" dirty="0" err="1"/>
              <a:t>ecc</a:t>
            </a:r>
            <a:r>
              <a:rPr lang="it-IT" baseline="0" dirty="0"/>
              <a:t>). Hanno il limite di non consentire la verifica della creatività dei discenti ma solo il raggiungimento degli obiettivi di conoscenza e comprensione. Altro limite è quello che l’alunno potrebbe superare il test anche rispondendo in maniera casuale. Sono altamente efficaci sul piano dell’oggettività della valutazione oltre che particolarmente veloci.  SEMISTRUTTURATE: si caratterizzano per l’assenza di risposte predefinite e pertanto hanno pregi e difetti esattamente opposti a quelle strutturate. Sono le prove a risposta breve o aperta. E ORALI sono finalizzate ad accertare altri obiettivi, come la padronanza espressiva e linguistica, la velocità nell’individuazione corretta delle soluzioni, la capacità relazionale, ecc. Presenta alcuni difetti: non lascia traccia né documento, penalizza gli alunni più emotivi e ha bisogno di tempi più lunghi.  Nella classificazione tradizionale si individuano due modalità di somministrazione delle prove di verifica: la MODALITA’ NORMATIVA ( in cui la valutazione della prestazione del singolo è posta in relazione con quella di altri soggetti di riferimento) e la MODALITA’ CRITERIALE ( in cui la valutazione delle prestazioni del singolo viene effettuata in rapporto ad un livello oggettivo di abilità o competenza precedentemente stabilito). Si ritiene preferibile questa seconda modalità. Verifiche programmate e concordate per alunni con BES. Dire anche che le verifiche per i BES terranno conto delle misure dispensative e strumenti compensativi previsti nel PDP. LA VALUTAZIONE DEGLI APPRENDIMENTI E DEL COMPORTAMENTO (D.P.R. 122/2009) – Regola la valutazione degli apprendimenti e del comportamento mediante una valutazione PERIODICA (trimestre o quadrimestre) e FINALE. Per quanto riguarda gli apprendimenti nelle varie discipline di studio, per gli alunni del primo ciclo (cioè scuola primaria e secondaria di primo grado) la valutazione in base alle disposizioni contenute nella L. n. 169/08, VIENE ESPRESSA CON VOTO IN DECIMI. In merito al comportamento sempre VOTO IN DECIMI PER SECONDARIA DI I E II LIVELLO e giudizio per la scuola primaria. La valutazione per le classi intermedie avviene per SCRUTINIO mentre per le classi terminali delle scuole secondarie avviene per esame di stato. Leggere pag. 268</a:t>
            </a:r>
            <a:endParaRPr lang="it-IT" dirty="0"/>
          </a:p>
        </p:txBody>
      </p:sp>
      <p:sp>
        <p:nvSpPr>
          <p:cNvPr id="4" name="Segnaposto numero diapositiva 3"/>
          <p:cNvSpPr>
            <a:spLocks noGrp="1"/>
          </p:cNvSpPr>
          <p:nvPr>
            <p:ph type="sldNum" sz="quarter" idx="10"/>
          </p:nvPr>
        </p:nvSpPr>
        <p:spPr/>
        <p:txBody>
          <a:bodyPr/>
          <a:lstStyle/>
          <a:p>
            <a:pPr>
              <a:defRPr/>
            </a:pPr>
            <a:fld id="{CBE3C49B-8DC0-D245-AB1F-8B226E79B509}" type="slidenum">
              <a:rPr lang="it-IT" smtClean="0">
                <a:solidFill>
                  <a:prstClr val="black"/>
                </a:solidFill>
              </a:rPr>
              <a:pPr>
                <a:defRPr/>
              </a:pPr>
              <a:t>17</a:t>
            </a:fld>
            <a:endParaRPr lang="it-IT">
              <a:solidFill>
                <a:prstClr val="black"/>
              </a:solidFill>
            </a:endParaRPr>
          </a:p>
        </p:txBody>
      </p:sp>
    </p:spTree>
    <p:extLst>
      <p:ext uri="{BB962C8B-B14F-4D97-AF65-F5344CB8AC3E}">
        <p14:creationId xmlns:p14="http://schemas.microsoft.com/office/powerpoint/2010/main" val="3735569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1" dirty="0"/>
              <a:t>Valutare significa apprezzare le doti che il</a:t>
            </a:r>
            <a:r>
              <a:rPr lang="it-IT" b="1" baseline="0" dirty="0"/>
              <a:t> soggetto affina con l’impegno e la fatica mentale, pervenendo ai risultati conoscitivi ed etici che ne esaltano la personalità. La valutazione amplia i suoi orizzonti quando si arricchisce del concetto di PROFITTO. Il profitto indica il progressivo miglioramento cui può giungere il discente quando sono EFFICACI ed EFFICIENTI le metodologie adottate dal docente, Efficaci nel senso di adeguate e sicure; efficienti in quanto valide e utili. </a:t>
            </a:r>
            <a:r>
              <a:rPr lang="it-IT" b="1" dirty="0"/>
              <a:t>La</a:t>
            </a:r>
            <a:r>
              <a:rPr lang="it-IT" b="1" baseline="0" dirty="0"/>
              <a:t> valutazione deve tener conto di molti aspetti. Deve tener conto degli obiettivi previsti dalle disposizioni legislative, quelli adattati al contesto classe ed infine quelli previsti per la storia personale dell’alunno. La valutazione non ha soltanto la funzione di controllo degli apprendimenti e delle competenze degli alunni ma riveste anche il ruolo di regolatore del processo di insegnamento-apprendimento. ALLA SCUOLA, NELL’ESERCIZIO DELLA SUA AUTONOMIA (DPR 275/99) COMPETE LA RESPONSABILITA’ DELL’AUTOVALUTAZIONE. VEDERE ANCHE LA VALUTAZIONE PER GLI ALUNNI CON DIFFICOLTA’</a:t>
            </a:r>
            <a:endParaRPr lang="it-IT" b="1" dirty="0"/>
          </a:p>
        </p:txBody>
      </p:sp>
      <p:sp>
        <p:nvSpPr>
          <p:cNvPr id="4" name="Segnaposto numero diapositiva 3"/>
          <p:cNvSpPr>
            <a:spLocks noGrp="1"/>
          </p:cNvSpPr>
          <p:nvPr>
            <p:ph type="sldNum" sz="quarter" idx="10"/>
          </p:nvPr>
        </p:nvSpPr>
        <p:spPr/>
        <p:txBody>
          <a:bodyPr/>
          <a:lstStyle/>
          <a:p>
            <a:pPr>
              <a:defRPr/>
            </a:pPr>
            <a:fld id="{CBE3C49B-8DC0-D245-AB1F-8B226E79B509}" type="slidenum">
              <a:rPr lang="it-IT" smtClean="0">
                <a:solidFill>
                  <a:prstClr val="black"/>
                </a:solidFill>
              </a:rPr>
              <a:pPr>
                <a:defRPr/>
              </a:pPr>
              <a:t>18</a:t>
            </a:fld>
            <a:endParaRPr lang="it-IT">
              <a:solidFill>
                <a:prstClr val="black"/>
              </a:solidFill>
            </a:endParaRPr>
          </a:p>
        </p:txBody>
      </p:sp>
    </p:spTree>
    <p:extLst>
      <p:ext uri="{BB962C8B-B14F-4D97-AF65-F5344CB8AC3E}">
        <p14:creationId xmlns:p14="http://schemas.microsoft.com/office/powerpoint/2010/main" val="4121605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buNone/>
            </a:pPr>
            <a:r>
              <a:rPr lang="it-IT" dirty="0"/>
              <a:t>Il </a:t>
            </a:r>
            <a:r>
              <a:rPr lang="it-IT" b="1" dirty="0">
                <a:solidFill>
                  <a:srgbClr val="7030A0"/>
                </a:solidFill>
              </a:rPr>
              <a:t>PTOF</a:t>
            </a:r>
            <a:r>
              <a:rPr lang="it-IT" dirty="0"/>
              <a:t> fa riferimento alle priorità, ai traguardi e agli obiettivi individuati dal Rapporto di autovalutazione </a:t>
            </a:r>
            <a:r>
              <a:rPr lang="it-IT" b="1" dirty="0">
                <a:solidFill>
                  <a:srgbClr val="7030A0"/>
                </a:solidFill>
              </a:rPr>
              <a:t>RAV</a:t>
            </a:r>
            <a:r>
              <a:rPr lang="it-IT" dirty="0"/>
              <a:t> e dal conseguente Piano di miglioramento </a:t>
            </a:r>
            <a:r>
              <a:rPr lang="it-IT" b="1" dirty="0" err="1">
                <a:solidFill>
                  <a:srgbClr val="7030A0"/>
                </a:solidFill>
              </a:rPr>
              <a:t>PdM</a:t>
            </a:r>
            <a:r>
              <a:rPr lang="it-IT" dirty="0"/>
              <a:t>. </a:t>
            </a:r>
          </a:p>
          <a:p>
            <a:pPr>
              <a:buNone/>
            </a:pPr>
            <a:r>
              <a:rPr lang="it-IT" dirty="0"/>
              <a:t> </a:t>
            </a:r>
          </a:p>
          <a:p>
            <a:pPr>
              <a:buNone/>
            </a:pPr>
            <a:r>
              <a:rPr lang="it-IT" dirty="0"/>
              <a:t>Nel definire  le attività per  il  recupero ed  il potenziamento del profitto si  terrà  conto dei risultati  delle  rilevazioni  </a:t>
            </a:r>
            <a:r>
              <a:rPr lang="it-IT" b="1" dirty="0">
                <a:solidFill>
                  <a:srgbClr val="7030A0"/>
                </a:solidFill>
              </a:rPr>
              <a:t>INVALSI</a:t>
            </a:r>
            <a:r>
              <a:rPr lang="it-IT" dirty="0"/>
              <a:t>  dell’ultimo  anno  scolastico  disponibile.</a:t>
            </a:r>
            <a:r>
              <a:rPr lang="it-IT" baseline="0" dirty="0"/>
              <a:t> È vero che le INVALSI sono un monitoraggio esterno per i trend nazionali, ma io posso utilizzarli come controllo interno alla scuola</a:t>
            </a:r>
            <a:endParaRPr lang="it-IT" dirty="0"/>
          </a:p>
          <a:p>
            <a:pPr>
              <a:buNone/>
            </a:pPr>
            <a:r>
              <a:rPr lang="it-IT" b="1" dirty="0">
                <a:solidFill>
                  <a:srgbClr val="FF0000"/>
                </a:solidFill>
              </a:rPr>
              <a:t>Anche le verifiche parallele per classe sono un indice di autovalutazione.</a:t>
            </a:r>
          </a:p>
          <a:p>
            <a:endParaRPr lang="it-IT" dirty="0"/>
          </a:p>
        </p:txBody>
      </p:sp>
      <p:sp>
        <p:nvSpPr>
          <p:cNvPr id="4" name="Segnaposto numero diapositiva 3"/>
          <p:cNvSpPr>
            <a:spLocks noGrp="1"/>
          </p:cNvSpPr>
          <p:nvPr>
            <p:ph type="sldNum" sz="quarter" idx="10"/>
          </p:nvPr>
        </p:nvSpPr>
        <p:spPr/>
        <p:txBody>
          <a:bodyPr/>
          <a:lstStyle/>
          <a:p>
            <a:fld id="{292D5B66-5BC9-4680-9F30-802C896B9F12}" type="slidenum">
              <a:rPr lang="it-IT" smtClean="0">
                <a:solidFill>
                  <a:prstClr val="black"/>
                </a:solidFill>
              </a:rPr>
              <a:pPr/>
              <a:t>33</a:t>
            </a:fld>
            <a:endParaRPr lang="it-IT">
              <a:solidFill>
                <a:prstClr val="black"/>
              </a:solidFill>
            </a:endParaRPr>
          </a:p>
        </p:txBody>
      </p:sp>
    </p:spTree>
    <p:extLst>
      <p:ext uri="{BB962C8B-B14F-4D97-AF65-F5344CB8AC3E}">
        <p14:creationId xmlns:p14="http://schemas.microsoft.com/office/powerpoint/2010/main" val="3402520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it-IT" smtClean="0"/>
              <a:t>Fare clic per modificare lo stile del titolo</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a:t>
            </a:fld>
            <a:endParaRPr lang="en-US" dirty="0"/>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7/2/2018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cSld>
  <p:clrMapOvr>
    <a:masterClrMapping/>
  </p:clrMapOvr>
  <p:transition spd="slow">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it-IT" smtClean="0"/>
              <a:t>Fare clic per modificare lo stile del titolo</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143715830"/>
      </p:ext>
    </p:extLst>
  </p:cSld>
  <p:clrMapOvr>
    <a:masterClrMapping/>
  </p:clrMapOvr>
  <p:transition spd="slow">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dirty="0" smtClean="0"/>
              <a:t>Fare clic sull'icona per inserire un'immagine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364065470"/>
      </p:ext>
    </p:extLst>
  </p:cSld>
  <p:clrMapOvr>
    <a:masterClrMapping/>
  </p:clrMapOvr>
  <p:transition spd="slow">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404698305"/>
      </p:ext>
    </p:extLst>
  </p:cSld>
  <p:clrMapOvr>
    <a:masterClrMapping/>
  </p:clrMapOvr>
  <p:transition spd="slow">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smtClean="0"/>
              <a:t>Fare clic per modificare lo stile del titolo</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Fare clic per modificare stili del testo dello schema</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r>
              <a:rPr lang="en-US" sz="8000" dirty="0">
                <a:ln w="3175" cmpd="sng">
                  <a:noFill/>
                </a:ln>
                <a:solidFill>
                  <a:srgbClr val="C00000"/>
                </a:solidFill>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dirty="0">
                <a:ln w="3175" cmpd="sng">
                  <a:noFill/>
                </a:ln>
                <a:solidFill>
                  <a:srgbClr val="C00000"/>
                </a:solidFill>
                <a:latin typeface="Arial"/>
              </a:rPr>
              <a:t>”</a:t>
            </a:r>
          </a:p>
        </p:txBody>
      </p:sp>
    </p:spTree>
    <p:extLst>
      <p:ext uri="{BB962C8B-B14F-4D97-AF65-F5344CB8AC3E}">
        <p14:creationId xmlns:p14="http://schemas.microsoft.com/office/powerpoint/2010/main" val="4255502100"/>
      </p:ext>
    </p:extLst>
  </p:cSld>
  <p:clrMapOvr>
    <a:masterClrMapping/>
  </p:clrMapOvr>
  <p:transition spd="slow">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it-IT" smtClean="0"/>
              <a:t>Fare clic per modificare lo stile del titolo</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smtClean="0"/>
              <a:t>Fare clic per modificare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94095737"/>
      </p:ext>
    </p:extLst>
  </p:cSld>
  <p:clrMapOvr>
    <a:masterClrMapping/>
  </p:clrMapOvr>
  <p:transition spd="slow">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Scheda nome citazion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smtClean="0"/>
              <a:t>Fare clic per modificare lo stile del titolo</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Fare clic per modificare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smtClean="0"/>
              <a:t>Fare clic per modificare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r>
              <a:rPr lang="en-US" sz="8000" dirty="0">
                <a:ln w="3175" cmpd="sng">
                  <a:noFill/>
                </a:ln>
                <a:solidFill>
                  <a:srgbClr val="C00000"/>
                </a:solidFill>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r>
              <a:rPr lang="en-US" sz="8000" dirty="0">
                <a:ln w="3175" cmpd="sng">
                  <a:noFill/>
                </a:ln>
                <a:solidFill>
                  <a:srgbClr val="C00000"/>
                </a:solidFill>
                <a:latin typeface="Arial"/>
              </a:rPr>
              <a:t>”</a:t>
            </a:r>
          </a:p>
        </p:txBody>
      </p:sp>
    </p:spTree>
    <p:extLst>
      <p:ext uri="{BB962C8B-B14F-4D97-AF65-F5344CB8AC3E}">
        <p14:creationId xmlns:p14="http://schemas.microsoft.com/office/powerpoint/2010/main" val="2550938540"/>
      </p:ext>
    </p:extLst>
  </p:cSld>
  <p:clrMapOvr>
    <a:masterClrMapping/>
  </p:clrMapOvr>
  <p:transition spd="slow">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it-IT" smtClean="0"/>
              <a:t>Fare clic per modificare lo stile del titolo</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Fare clic per modificare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smtClean="0"/>
              <a:t>Fare clic per modificare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795371072"/>
      </p:ext>
    </p:extLst>
  </p:cSld>
  <p:clrMapOvr>
    <a:masterClrMapping/>
  </p:clrMapOvr>
  <p:transition spd="slow">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ncho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4147479039"/>
      </p:ext>
    </p:extLst>
  </p:cSld>
  <p:clrMapOvr>
    <a:masterClrMapping/>
  </p:clrMapOvr>
  <p:transition spd="slow">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841580537"/>
      </p:ext>
    </p:extLst>
  </p:cSld>
  <p:clrMapOvr>
    <a:masterClrMapping/>
  </p:clrMapOvr>
  <p:transition spd="slow">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it-IT" smtClean="0"/>
              <a:t>Fare clic per modificare lo stile del titolo</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904797218"/>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smtClean="0"/>
              <a:t>Fare clic per modificare lo stile del titolo</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Fare clic per modificare stili del testo dello schema</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7/2/2018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transition spd="slow">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it-IT" smtClean="0"/>
              <a:t>Fare clic per modificare lo stile del titolo</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903504518"/>
      </p:ext>
    </p:extLst>
  </p:cSld>
  <p:clrMapOvr>
    <a:masterClrMapping/>
  </p:clrMapOvr>
  <p:transition spd="slow">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997546526"/>
      </p:ext>
    </p:extLst>
  </p:cSld>
  <p:clrMapOvr>
    <a:masterClrMapping/>
  </p:clrMapOvr>
  <p:transition spd="slow">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1184182888"/>
      </p:ext>
    </p:extLst>
  </p:cSld>
  <p:clrMapOvr>
    <a:masterClrMapping/>
  </p:clrMapOvr>
  <p:transition spd="slow">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028222107"/>
      </p:ext>
    </p:extLst>
  </p:cSld>
  <p:clrMapOvr>
    <a:masterClrMapping/>
  </p:clrMapOvr>
  <p:transition spd="slow">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894793787"/>
      </p:ext>
    </p:extLst>
  </p:cSld>
  <p:clrMapOvr>
    <a:masterClrMapping/>
  </p:clrMapOvr>
  <p:transition spd="slow">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176319030"/>
      </p:ext>
    </p:extLst>
  </p:cSld>
  <p:clrMapOvr>
    <a:masterClrMapping/>
  </p:clrMapOvr>
  <p:transition spd="slow">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it-IT" smtClean="0"/>
              <a:t>Fare clic per modificare lo stile del titolo</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437670181"/>
      </p:ext>
    </p:extLst>
  </p:cSld>
  <p:clrMapOvr>
    <a:masterClrMapping/>
  </p:clrMapOvr>
  <p:transition spd="slow">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dirty="0" smtClean="0"/>
              <a:t>Fare clic sull'icona per inserire un'immagine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916901724"/>
      </p:ext>
    </p:extLst>
  </p:cSld>
  <p:clrMapOvr>
    <a:masterClrMapping/>
  </p:clrMapOvr>
  <p:transition spd="slow">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586214832"/>
      </p:ext>
    </p:extLst>
  </p:cSld>
  <p:clrMapOvr>
    <a:masterClrMapping/>
  </p:clrMapOvr>
  <p:transition spd="slow">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smtClean="0"/>
              <a:t>Fare clic per modificare lo stile del titolo</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Fare clic per modificare stili del testo dello schema</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r>
              <a:rPr lang="en-US" sz="8000" dirty="0">
                <a:ln w="3175" cmpd="sng">
                  <a:noFill/>
                </a:ln>
                <a:solidFill>
                  <a:srgbClr val="C00000"/>
                </a:solidFill>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dirty="0">
                <a:ln w="3175" cmpd="sng">
                  <a:noFill/>
                </a:ln>
                <a:solidFill>
                  <a:srgbClr val="C00000"/>
                </a:solidFill>
                <a:latin typeface="Arial"/>
              </a:rPr>
              <a:t>”</a:t>
            </a:r>
          </a:p>
        </p:txBody>
      </p:sp>
    </p:spTree>
    <p:extLst>
      <p:ext uri="{BB962C8B-B14F-4D97-AF65-F5344CB8AC3E}">
        <p14:creationId xmlns:p14="http://schemas.microsoft.com/office/powerpoint/2010/main" val="10862336"/>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it-IT" smtClean="0"/>
              <a:t>Fare clic per modificare lo stile del titolo</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smtClean="0"/>
              <a:t>Fare clic per modificare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7/2/2018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transition spd="slow">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it-IT" smtClean="0"/>
              <a:t>Fare clic per modificare lo stile del titolo</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smtClean="0"/>
              <a:t>Fare clic per modificare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574738368"/>
      </p:ext>
    </p:extLst>
  </p:cSld>
  <p:clrMapOvr>
    <a:masterClrMapping/>
  </p:clrMapOvr>
  <p:transition spd="slow">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p:cSld name="Scheda nome citazion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smtClean="0"/>
              <a:t>Fare clic per modificare lo stile del titolo</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Fare clic per modificare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smtClean="0"/>
              <a:t>Fare clic per modificare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r>
              <a:rPr lang="en-US" sz="8000" dirty="0">
                <a:ln w="3175" cmpd="sng">
                  <a:noFill/>
                </a:ln>
                <a:solidFill>
                  <a:srgbClr val="C00000"/>
                </a:solidFill>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r>
              <a:rPr lang="en-US" sz="8000" dirty="0">
                <a:ln w="3175" cmpd="sng">
                  <a:noFill/>
                </a:ln>
                <a:solidFill>
                  <a:srgbClr val="C00000"/>
                </a:solidFill>
                <a:latin typeface="Arial"/>
              </a:rPr>
              <a:t>”</a:t>
            </a:r>
          </a:p>
        </p:txBody>
      </p:sp>
    </p:spTree>
    <p:extLst>
      <p:ext uri="{BB962C8B-B14F-4D97-AF65-F5344CB8AC3E}">
        <p14:creationId xmlns:p14="http://schemas.microsoft.com/office/powerpoint/2010/main" val="1920364415"/>
      </p:ext>
    </p:extLst>
  </p:cSld>
  <p:clrMapOvr>
    <a:masterClrMapping/>
  </p:clrMapOvr>
  <p:transition spd="slow">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it-IT" smtClean="0"/>
              <a:t>Fare clic per modificare lo stile del titolo</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Fare clic per modificare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smtClean="0"/>
              <a:t>Fare clic per modificare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645408681"/>
      </p:ext>
    </p:extLst>
  </p:cSld>
  <p:clrMapOvr>
    <a:masterClrMapping/>
  </p:clrMapOvr>
  <p:transition spd="slow">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ncho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190297906"/>
      </p:ext>
    </p:extLst>
  </p:cSld>
  <p:clrMapOvr>
    <a:masterClrMapping/>
  </p:clrMapOvr>
  <p:transition spd="slow">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020058399"/>
      </p:ext>
    </p:extLst>
  </p:cSld>
  <p:clrMapOvr>
    <a:masterClrMapping/>
  </p:clrMapOvr>
  <p:transition spd="slow">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it-IT" smtClean="0"/>
              <a:t>Fare clic per modificare lo stile del titolo</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086029081"/>
      </p:ext>
    </p:extLst>
  </p:cSld>
  <p:clrMapOvr>
    <a:masterClrMapping/>
  </p:clrMapOvr>
  <p:transition spd="slow">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it-IT" smtClean="0"/>
              <a:t>Fare clic per modificare lo stile del titolo</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1616346107"/>
      </p:ext>
    </p:extLst>
  </p:cSld>
  <p:clrMapOvr>
    <a:masterClrMapping/>
  </p:clrMapOvr>
  <p:transition spd="slow">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1008347943"/>
      </p:ext>
    </p:extLst>
  </p:cSld>
  <p:clrMapOvr>
    <a:masterClrMapping/>
  </p:clrMapOvr>
  <p:transition spd="slow">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465565563"/>
      </p:ext>
    </p:extLst>
  </p:cSld>
  <p:clrMapOvr>
    <a:masterClrMapping/>
  </p:clrMapOvr>
  <p:transition spd="slow">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537449291"/>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Scheda nome citazion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smtClean="0"/>
              <a:t>Fare clic per modificare lo stile del titolo</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Fare clic per modificare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smtClean="0"/>
              <a:t>Fare clic per modificare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7/2/2018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transition spd="slow">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1605580972"/>
      </p:ext>
    </p:extLst>
  </p:cSld>
  <p:clrMapOvr>
    <a:masterClrMapping/>
  </p:clrMapOvr>
  <p:transition spd="slow">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566008127"/>
      </p:ext>
    </p:extLst>
  </p:cSld>
  <p:clrMapOvr>
    <a:masterClrMapping/>
  </p:clrMapOvr>
  <p:transition spd="slow">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it-IT" smtClean="0"/>
              <a:t>Fare clic per modificare lo stile del titolo</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730669723"/>
      </p:ext>
    </p:extLst>
  </p:cSld>
  <p:clrMapOvr>
    <a:masterClrMapping/>
  </p:clrMapOvr>
  <p:transition spd="slow">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dirty="0" smtClean="0"/>
              <a:t>Fare clic sull'icona per inserire un'immagine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979090514"/>
      </p:ext>
    </p:extLst>
  </p:cSld>
  <p:clrMapOvr>
    <a:masterClrMapping/>
  </p:clrMapOvr>
  <p:transition spd="slow">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968358822"/>
      </p:ext>
    </p:extLst>
  </p:cSld>
  <p:clrMapOvr>
    <a:masterClrMapping/>
  </p:clrMapOvr>
  <p:transition spd="slow">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smtClean="0"/>
              <a:t>Fare clic per modificare lo stile del titolo</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Fare clic per modificare stili del testo dello schema</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r>
              <a:rPr lang="en-US" sz="8000" dirty="0">
                <a:ln w="3175" cmpd="sng">
                  <a:noFill/>
                </a:ln>
                <a:solidFill>
                  <a:srgbClr val="C00000"/>
                </a:solidFill>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dirty="0">
                <a:ln w="3175" cmpd="sng">
                  <a:noFill/>
                </a:ln>
                <a:solidFill>
                  <a:srgbClr val="C00000"/>
                </a:solidFill>
                <a:latin typeface="Arial"/>
              </a:rPr>
              <a:t>”</a:t>
            </a:r>
          </a:p>
        </p:txBody>
      </p:sp>
    </p:spTree>
    <p:extLst>
      <p:ext uri="{BB962C8B-B14F-4D97-AF65-F5344CB8AC3E}">
        <p14:creationId xmlns:p14="http://schemas.microsoft.com/office/powerpoint/2010/main" val="967820793"/>
      </p:ext>
    </p:extLst>
  </p:cSld>
  <p:clrMapOvr>
    <a:masterClrMapping/>
  </p:clrMapOvr>
  <p:transition spd="slow">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it-IT" smtClean="0"/>
              <a:t>Fare clic per modificare lo stile del titolo</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smtClean="0"/>
              <a:t>Fare clic per modificare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198295091"/>
      </p:ext>
    </p:extLst>
  </p:cSld>
  <p:clrMapOvr>
    <a:masterClrMapping/>
  </p:clrMapOvr>
  <p:transition spd="slow">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p:cSld name="Scheda nome citazion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smtClean="0"/>
              <a:t>Fare clic per modificare lo stile del titolo</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Fare clic per modificare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smtClean="0"/>
              <a:t>Fare clic per modificare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r>
              <a:rPr lang="en-US" sz="8000" dirty="0">
                <a:ln w="3175" cmpd="sng">
                  <a:noFill/>
                </a:ln>
                <a:solidFill>
                  <a:srgbClr val="C00000"/>
                </a:solidFill>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r>
              <a:rPr lang="en-US" sz="8000" dirty="0">
                <a:ln w="3175" cmpd="sng">
                  <a:noFill/>
                </a:ln>
                <a:solidFill>
                  <a:srgbClr val="C00000"/>
                </a:solidFill>
                <a:latin typeface="Arial"/>
              </a:rPr>
              <a:t>”</a:t>
            </a:r>
          </a:p>
        </p:txBody>
      </p:sp>
    </p:spTree>
    <p:extLst>
      <p:ext uri="{BB962C8B-B14F-4D97-AF65-F5344CB8AC3E}">
        <p14:creationId xmlns:p14="http://schemas.microsoft.com/office/powerpoint/2010/main" val="2292592856"/>
      </p:ext>
    </p:extLst>
  </p:cSld>
  <p:clrMapOvr>
    <a:masterClrMapping/>
  </p:clrMapOvr>
  <p:transition spd="slow">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it-IT" smtClean="0"/>
              <a:t>Fare clic per modificare lo stile del titolo</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Fare clic per modificare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smtClean="0"/>
              <a:t>Fare clic per modificare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72652706"/>
      </p:ext>
    </p:extLst>
  </p:cSld>
  <p:clrMapOvr>
    <a:masterClrMapping/>
  </p:clrMapOvr>
  <p:transition spd="slow">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ncho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785477867"/>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it-IT" smtClean="0"/>
              <a:t>Fare clic per modificare lo stile del titolo</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Fare clic per modificare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smtClean="0"/>
              <a:t>Fare clic per modificare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7/2/2018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transition spd="slow">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698063882"/>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ncho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AA82FA31-5BC4-46F7-A74C-5A565F31D45D}" type="datetimeFigureOut">
              <a:rPr lang="it-IT" smtClean="0">
                <a:solidFill>
                  <a:prstClr val="black">
                    <a:tint val="75000"/>
                  </a:prstClr>
                </a:solidFill>
              </a:rPr>
              <a:pPr/>
              <a:t>02/07/2018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07EEE01-CED3-4BB5-B394-BEFDCE21255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2003497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AA82FA31-5BC4-46F7-A74C-5A565F31D45D}" type="datetimeFigureOut">
              <a:rPr lang="it-IT" smtClean="0">
                <a:solidFill>
                  <a:prstClr val="black">
                    <a:tint val="75000"/>
                  </a:prstClr>
                </a:solidFill>
              </a:rPr>
              <a:pPr/>
              <a:t>02/07/2018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07EEE01-CED3-4BB5-B394-BEFDCE21255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0675572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AA82FA31-5BC4-46F7-A74C-5A565F31D45D}" type="datetimeFigureOut">
              <a:rPr lang="it-IT" smtClean="0">
                <a:solidFill>
                  <a:prstClr val="black">
                    <a:tint val="75000"/>
                  </a:prstClr>
                </a:solidFill>
              </a:rPr>
              <a:pPr/>
              <a:t>02/07/2018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07EEE01-CED3-4BB5-B394-BEFDCE21255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108246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it-IT" smtClean="0"/>
              <a:t>Fare clic per modificare lo stile del titolo</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AA82FA31-5BC4-46F7-A74C-5A565F31D45D}" type="datetimeFigureOut">
              <a:rPr lang="it-IT" smtClean="0">
                <a:solidFill>
                  <a:prstClr val="black">
                    <a:tint val="75000"/>
                  </a:prstClr>
                </a:solidFill>
              </a:rPr>
              <a:pPr/>
              <a:t>02/07/2018</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D07EEE01-CED3-4BB5-B394-BEFDCE21255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8694699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AA82FA31-5BC4-46F7-A74C-5A565F31D45D}" type="datetimeFigureOut">
              <a:rPr lang="it-IT" smtClean="0">
                <a:solidFill>
                  <a:prstClr val="black">
                    <a:tint val="75000"/>
                  </a:prstClr>
                </a:solidFill>
              </a:rPr>
              <a:pPr/>
              <a:t>02/07/2018</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D07EEE01-CED3-4BB5-B394-BEFDCE21255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7488476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AA82FA31-5BC4-46F7-A74C-5A565F31D45D}" type="datetimeFigureOut">
              <a:rPr lang="it-IT" smtClean="0">
                <a:solidFill>
                  <a:prstClr val="black">
                    <a:tint val="75000"/>
                  </a:prstClr>
                </a:solidFill>
              </a:rPr>
              <a:pPr/>
              <a:t>02/07/2018</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D07EEE01-CED3-4BB5-B394-BEFDCE21255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5365366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A82FA31-5BC4-46F7-A74C-5A565F31D45D}" type="datetimeFigureOut">
              <a:rPr lang="it-IT" smtClean="0">
                <a:solidFill>
                  <a:prstClr val="black">
                    <a:tint val="75000"/>
                  </a:prstClr>
                </a:solidFill>
              </a:rPr>
              <a:pPr/>
              <a:t>02/07/2018</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D07EEE01-CED3-4BB5-B394-BEFDCE21255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4916043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AA82FA31-5BC4-46F7-A74C-5A565F31D45D}" type="datetimeFigureOut">
              <a:rPr lang="it-IT" smtClean="0">
                <a:solidFill>
                  <a:prstClr val="black">
                    <a:tint val="75000"/>
                  </a:prstClr>
                </a:solidFill>
              </a:rPr>
              <a:pPr/>
              <a:t>02/07/2018</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D07EEE01-CED3-4BB5-B394-BEFDCE21255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678390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AA82FA31-5BC4-46F7-A74C-5A565F31D45D}" type="datetimeFigureOut">
              <a:rPr lang="it-IT" smtClean="0">
                <a:solidFill>
                  <a:prstClr val="black">
                    <a:tint val="75000"/>
                  </a:prstClr>
                </a:solidFill>
              </a:rPr>
              <a:pPr/>
              <a:t>02/07/2018</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D07EEE01-CED3-4BB5-B394-BEFDCE21255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6939740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AA82FA31-5BC4-46F7-A74C-5A565F31D45D}" type="datetimeFigureOut">
              <a:rPr lang="it-IT" smtClean="0">
                <a:solidFill>
                  <a:prstClr val="black">
                    <a:tint val="75000"/>
                  </a:prstClr>
                </a:solidFill>
              </a:rPr>
              <a:pPr/>
              <a:t>02/07/2018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07EEE01-CED3-4BB5-B394-BEFDCE21255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5559979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AA82FA31-5BC4-46F7-A74C-5A565F31D45D}" type="datetimeFigureOut">
              <a:rPr lang="it-IT" smtClean="0">
                <a:solidFill>
                  <a:prstClr val="black">
                    <a:tint val="75000"/>
                  </a:prstClr>
                </a:solidFill>
              </a:rPr>
              <a:pPr/>
              <a:t>02/07/2018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07EEE01-CED3-4BB5-B394-BEFDCE21255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3300882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stile</a:t>
            </a:r>
            <a:endParaRPr lang="en-GB"/>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GB"/>
          </a:p>
        </p:txBody>
      </p:sp>
      <p:sp>
        <p:nvSpPr>
          <p:cNvPr id="4" name="Segnaposto data 3"/>
          <p:cNvSpPr>
            <a:spLocks noGrp="1"/>
          </p:cNvSpPr>
          <p:nvPr>
            <p:ph type="dt" sz="half" idx="10"/>
          </p:nvPr>
        </p:nvSpPr>
        <p:spPr/>
        <p:txBody>
          <a:bodyPr/>
          <a:lstStyle/>
          <a:p>
            <a:fld id="{FB507507-6ACC-CF46-9BB3-1C9BEB31ED3D}" type="datetimeFigureOut">
              <a:rPr lang="it-IT" smtClean="0">
                <a:solidFill>
                  <a:prstClr val="black">
                    <a:tint val="75000"/>
                  </a:prstClr>
                </a:solidFill>
              </a:rPr>
              <a:pPr/>
              <a:t>02/07/2018</a:t>
            </a:fld>
            <a:endParaRPr lang="en-GB">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GB">
              <a:solidFill>
                <a:prstClr val="black">
                  <a:tint val="75000"/>
                </a:prstClr>
              </a:solidFill>
            </a:endParaRPr>
          </a:p>
        </p:txBody>
      </p:sp>
      <p:sp>
        <p:nvSpPr>
          <p:cNvPr id="6" name="Segnaposto numero diapositiva 5"/>
          <p:cNvSpPr>
            <a:spLocks noGrp="1"/>
          </p:cNvSpPr>
          <p:nvPr>
            <p:ph type="sldNum" sz="quarter" idx="12"/>
          </p:nvPr>
        </p:nvSpPr>
        <p:spPr/>
        <p:txBody>
          <a:bodyPr/>
          <a:lstStyle/>
          <a:p>
            <a:fld id="{A221C87F-D053-7B41-95C2-AE8AD53D3968}"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30280542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GB"/>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FB507507-6ACC-CF46-9BB3-1C9BEB31ED3D}" type="datetimeFigureOut">
              <a:rPr lang="it-IT" smtClean="0">
                <a:solidFill>
                  <a:prstClr val="black">
                    <a:tint val="75000"/>
                  </a:prstClr>
                </a:solidFill>
              </a:rPr>
              <a:pPr/>
              <a:t>02/07/2018</a:t>
            </a:fld>
            <a:endParaRPr lang="en-GB">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GB">
              <a:solidFill>
                <a:prstClr val="black">
                  <a:tint val="75000"/>
                </a:prstClr>
              </a:solidFill>
            </a:endParaRPr>
          </a:p>
        </p:txBody>
      </p:sp>
      <p:sp>
        <p:nvSpPr>
          <p:cNvPr id="6" name="Segnaposto numero diapositiva 5"/>
          <p:cNvSpPr>
            <a:spLocks noGrp="1"/>
          </p:cNvSpPr>
          <p:nvPr>
            <p:ph type="sldNum" sz="quarter" idx="12"/>
          </p:nvPr>
        </p:nvSpPr>
        <p:spPr/>
        <p:txBody>
          <a:bodyPr/>
          <a:lstStyle/>
          <a:p>
            <a:fld id="{A221C87F-D053-7B41-95C2-AE8AD53D3968}"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549904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7/2/2018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stile</a:t>
            </a:r>
            <a:endParaRPr lang="en-GB"/>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FB507507-6ACC-CF46-9BB3-1C9BEB31ED3D}" type="datetimeFigureOut">
              <a:rPr lang="it-IT" smtClean="0">
                <a:solidFill>
                  <a:prstClr val="black">
                    <a:tint val="75000"/>
                  </a:prstClr>
                </a:solidFill>
              </a:rPr>
              <a:pPr/>
              <a:t>02/07/2018</a:t>
            </a:fld>
            <a:endParaRPr lang="en-GB">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GB">
              <a:solidFill>
                <a:prstClr val="black">
                  <a:tint val="75000"/>
                </a:prstClr>
              </a:solidFill>
            </a:endParaRPr>
          </a:p>
        </p:txBody>
      </p:sp>
      <p:sp>
        <p:nvSpPr>
          <p:cNvPr id="6" name="Segnaposto numero diapositiva 5"/>
          <p:cNvSpPr>
            <a:spLocks noGrp="1"/>
          </p:cNvSpPr>
          <p:nvPr>
            <p:ph type="sldNum" sz="quarter" idx="12"/>
          </p:nvPr>
        </p:nvSpPr>
        <p:spPr/>
        <p:txBody>
          <a:bodyPr/>
          <a:lstStyle/>
          <a:p>
            <a:fld id="{A221C87F-D053-7B41-95C2-AE8AD53D3968}"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3908073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GB"/>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data 4"/>
          <p:cNvSpPr>
            <a:spLocks noGrp="1"/>
          </p:cNvSpPr>
          <p:nvPr>
            <p:ph type="dt" sz="half" idx="10"/>
          </p:nvPr>
        </p:nvSpPr>
        <p:spPr/>
        <p:txBody>
          <a:bodyPr/>
          <a:lstStyle/>
          <a:p>
            <a:fld id="{FB507507-6ACC-CF46-9BB3-1C9BEB31ED3D}" type="datetimeFigureOut">
              <a:rPr lang="it-IT" smtClean="0">
                <a:solidFill>
                  <a:prstClr val="black">
                    <a:tint val="75000"/>
                  </a:prstClr>
                </a:solidFill>
              </a:rPr>
              <a:pPr/>
              <a:t>02/07/2018</a:t>
            </a:fld>
            <a:endParaRPr lang="en-GB">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en-GB">
              <a:solidFill>
                <a:prstClr val="black">
                  <a:tint val="75000"/>
                </a:prstClr>
              </a:solidFill>
            </a:endParaRPr>
          </a:p>
        </p:txBody>
      </p:sp>
      <p:sp>
        <p:nvSpPr>
          <p:cNvPr id="7" name="Segnaposto numero diapositiva 6"/>
          <p:cNvSpPr>
            <a:spLocks noGrp="1"/>
          </p:cNvSpPr>
          <p:nvPr>
            <p:ph type="sldNum" sz="quarter" idx="12"/>
          </p:nvPr>
        </p:nvSpPr>
        <p:spPr/>
        <p:txBody>
          <a:bodyPr/>
          <a:lstStyle/>
          <a:p>
            <a:fld id="{A221C87F-D053-7B41-95C2-AE8AD53D3968}"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3890863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endParaRPr lang="en-GB"/>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Segnaposto data 6"/>
          <p:cNvSpPr>
            <a:spLocks noGrp="1"/>
          </p:cNvSpPr>
          <p:nvPr>
            <p:ph type="dt" sz="half" idx="10"/>
          </p:nvPr>
        </p:nvSpPr>
        <p:spPr/>
        <p:txBody>
          <a:bodyPr/>
          <a:lstStyle/>
          <a:p>
            <a:fld id="{FB507507-6ACC-CF46-9BB3-1C9BEB31ED3D}" type="datetimeFigureOut">
              <a:rPr lang="it-IT" smtClean="0">
                <a:solidFill>
                  <a:prstClr val="black">
                    <a:tint val="75000"/>
                  </a:prstClr>
                </a:solidFill>
              </a:rPr>
              <a:pPr/>
              <a:t>02/07/2018</a:t>
            </a:fld>
            <a:endParaRPr lang="en-GB">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en-GB">
              <a:solidFill>
                <a:prstClr val="black">
                  <a:tint val="75000"/>
                </a:prstClr>
              </a:solidFill>
            </a:endParaRPr>
          </a:p>
        </p:txBody>
      </p:sp>
      <p:sp>
        <p:nvSpPr>
          <p:cNvPr id="9" name="Segnaposto numero diapositiva 8"/>
          <p:cNvSpPr>
            <a:spLocks noGrp="1"/>
          </p:cNvSpPr>
          <p:nvPr>
            <p:ph type="sldNum" sz="quarter" idx="12"/>
          </p:nvPr>
        </p:nvSpPr>
        <p:spPr/>
        <p:txBody>
          <a:bodyPr/>
          <a:lstStyle/>
          <a:p>
            <a:fld id="{A221C87F-D053-7B41-95C2-AE8AD53D3968}"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39137418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GB"/>
          </a:p>
        </p:txBody>
      </p:sp>
      <p:sp>
        <p:nvSpPr>
          <p:cNvPr id="3" name="Segnaposto data 2"/>
          <p:cNvSpPr>
            <a:spLocks noGrp="1"/>
          </p:cNvSpPr>
          <p:nvPr>
            <p:ph type="dt" sz="half" idx="10"/>
          </p:nvPr>
        </p:nvSpPr>
        <p:spPr/>
        <p:txBody>
          <a:bodyPr/>
          <a:lstStyle/>
          <a:p>
            <a:fld id="{FB507507-6ACC-CF46-9BB3-1C9BEB31ED3D}" type="datetimeFigureOut">
              <a:rPr lang="it-IT" smtClean="0">
                <a:solidFill>
                  <a:prstClr val="black">
                    <a:tint val="75000"/>
                  </a:prstClr>
                </a:solidFill>
              </a:rPr>
              <a:pPr/>
              <a:t>02/07/2018</a:t>
            </a:fld>
            <a:endParaRPr lang="en-GB">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en-GB">
              <a:solidFill>
                <a:prstClr val="black">
                  <a:tint val="75000"/>
                </a:prstClr>
              </a:solidFill>
            </a:endParaRPr>
          </a:p>
        </p:txBody>
      </p:sp>
      <p:sp>
        <p:nvSpPr>
          <p:cNvPr id="5" name="Segnaposto numero diapositiva 4"/>
          <p:cNvSpPr>
            <a:spLocks noGrp="1"/>
          </p:cNvSpPr>
          <p:nvPr>
            <p:ph type="sldNum" sz="quarter" idx="12"/>
          </p:nvPr>
        </p:nvSpPr>
        <p:spPr/>
        <p:txBody>
          <a:bodyPr/>
          <a:lstStyle/>
          <a:p>
            <a:fld id="{A221C87F-D053-7B41-95C2-AE8AD53D3968}"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31299166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B507507-6ACC-CF46-9BB3-1C9BEB31ED3D}" type="datetimeFigureOut">
              <a:rPr lang="it-IT" smtClean="0">
                <a:solidFill>
                  <a:prstClr val="black">
                    <a:tint val="75000"/>
                  </a:prstClr>
                </a:solidFill>
              </a:rPr>
              <a:pPr/>
              <a:t>02/07/2018</a:t>
            </a:fld>
            <a:endParaRPr lang="en-GB">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en-GB">
              <a:solidFill>
                <a:prstClr val="black">
                  <a:tint val="75000"/>
                </a:prstClr>
              </a:solidFill>
            </a:endParaRPr>
          </a:p>
        </p:txBody>
      </p:sp>
      <p:sp>
        <p:nvSpPr>
          <p:cNvPr id="4" name="Segnaposto numero diapositiva 3"/>
          <p:cNvSpPr>
            <a:spLocks noGrp="1"/>
          </p:cNvSpPr>
          <p:nvPr>
            <p:ph type="sldNum" sz="quarter" idx="12"/>
          </p:nvPr>
        </p:nvSpPr>
        <p:spPr/>
        <p:txBody>
          <a:bodyPr/>
          <a:lstStyle/>
          <a:p>
            <a:fld id="{A221C87F-D053-7B41-95C2-AE8AD53D3968}"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3145065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stile</a:t>
            </a:r>
            <a:endParaRPr lang="en-GB"/>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FB507507-6ACC-CF46-9BB3-1C9BEB31ED3D}" type="datetimeFigureOut">
              <a:rPr lang="it-IT" smtClean="0">
                <a:solidFill>
                  <a:prstClr val="black">
                    <a:tint val="75000"/>
                  </a:prstClr>
                </a:solidFill>
              </a:rPr>
              <a:pPr/>
              <a:t>02/07/2018</a:t>
            </a:fld>
            <a:endParaRPr lang="en-GB">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en-GB">
              <a:solidFill>
                <a:prstClr val="black">
                  <a:tint val="75000"/>
                </a:prstClr>
              </a:solidFill>
            </a:endParaRPr>
          </a:p>
        </p:txBody>
      </p:sp>
      <p:sp>
        <p:nvSpPr>
          <p:cNvPr id="7" name="Segnaposto numero diapositiva 6"/>
          <p:cNvSpPr>
            <a:spLocks noGrp="1"/>
          </p:cNvSpPr>
          <p:nvPr>
            <p:ph type="sldNum" sz="quarter" idx="12"/>
          </p:nvPr>
        </p:nvSpPr>
        <p:spPr/>
        <p:txBody>
          <a:bodyPr/>
          <a:lstStyle/>
          <a:p>
            <a:fld id="{A221C87F-D053-7B41-95C2-AE8AD53D3968}"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17963832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stile</a:t>
            </a:r>
            <a:endParaRPr lang="en-GB"/>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FB507507-6ACC-CF46-9BB3-1C9BEB31ED3D}" type="datetimeFigureOut">
              <a:rPr lang="it-IT" smtClean="0">
                <a:solidFill>
                  <a:prstClr val="black">
                    <a:tint val="75000"/>
                  </a:prstClr>
                </a:solidFill>
              </a:rPr>
              <a:pPr/>
              <a:t>02/07/2018</a:t>
            </a:fld>
            <a:endParaRPr lang="en-GB">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en-GB">
              <a:solidFill>
                <a:prstClr val="black">
                  <a:tint val="75000"/>
                </a:prstClr>
              </a:solidFill>
            </a:endParaRPr>
          </a:p>
        </p:txBody>
      </p:sp>
      <p:sp>
        <p:nvSpPr>
          <p:cNvPr id="7" name="Segnaposto numero diapositiva 6"/>
          <p:cNvSpPr>
            <a:spLocks noGrp="1"/>
          </p:cNvSpPr>
          <p:nvPr>
            <p:ph type="sldNum" sz="quarter" idx="12"/>
          </p:nvPr>
        </p:nvSpPr>
        <p:spPr/>
        <p:txBody>
          <a:bodyPr/>
          <a:lstStyle/>
          <a:p>
            <a:fld id="{A221C87F-D053-7B41-95C2-AE8AD53D3968}"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36762885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GB"/>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FB507507-6ACC-CF46-9BB3-1C9BEB31ED3D}" type="datetimeFigureOut">
              <a:rPr lang="it-IT" smtClean="0">
                <a:solidFill>
                  <a:prstClr val="black">
                    <a:tint val="75000"/>
                  </a:prstClr>
                </a:solidFill>
              </a:rPr>
              <a:pPr/>
              <a:t>02/07/2018</a:t>
            </a:fld>
            <a:endParaRPr lang="en-GB">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GB">
              <a:solidFill>
                <a:prstClr val="black">
                  <a:tint val="75000"/>
                </a:prstClr>
              </a:solidFill>
            </a:endParaRPr>
          </a:p>
        </p:txBody>
      </p:sp>
      <p:sp>
        <p:nvSpPr>
          <p:cNvPr id="6" name="Segnaposto numero diapositiva 5"/>
          <p:cNvSpPr>
            <a:spLocks noGrp="1"/>
          </p:cNvSpPr>
          <p:nvPr>
            <p:ph type="sldNum" sz="quarter" idx="12"/>
          </p:nvPr>
        </p:nvSpPr>
        <p:spPr/>
        <p:txBody>
          <a:bodyPr/>
          <a:lstStyle/>
          <a:p>
            <a:fld id="{A221C87F-D053-7B41-95C2-AE8AD53D3968}"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13938352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stile</a:t>
            </a:r>
            <a:endParaRPr lang="en-GB"/>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FB507507-6ACC-CF46-9BB3-1C9BEB31ED3D}" type="datetimeFigureOut">
              <a:rPr lang="it-IT" smtClean="0">
                <a:solidFill>
                  <a:prstClr val="black">
                    <a:tint val="75000"/>
                  </a:prstClr>
                </a:solidFill>
              </a:rPr>
              <a:pPr/>
              <a:t>02/07/2018</a:t>
            </a:fld>
            <a:endParaRPr lang="en-GB">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GB">
              <a:solidFill>
                <a:prstClr val="black">
                  <a:tint val="75000"/>
                </a:prstClr>
              </a:solidFill>
            </a:endParaRPr>
          </a:p>
        </p:txBody>
      </p:sp>
      <p:sp>
        <p:nvSpPr>
          <p:cNvPr id="6" name="Segnaposto numero diapositiva 5"/>
          <p:cNvSpPr>
            <a:spLocks noGrp="1"/>
          </p:cNvSpPr>
          <p:nvPr>
            <p:ph type="sldNum" sz="quarter" idx="12"/>
          </p:nvPr>
        </p:nvSpPr>
        <p:spPr/>
        <p:txBody>
          <a:bodyPr/>
          <a:lstStyle/>
          <a:p>
            <a:fld id="{A221C87F-D053-7B41-95C2-AE8AD53D3968}"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28057246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stile</a:t>
            </a:r>
            <a:endParaRPr lang="en-GB"/>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GB"/>
          </a:p>
        </p:txBody>
      </p:sp>
      <p:sp>
        <p:nvSpPr>
          <p:cNvPr id="4" name="Segnaposto data 3"/>
          <p:cNvSpPr>
            <a:spLocks noGrp="1"/>
          </p:cNvSpPr>
          <p:nvPr>
            <p:ph type="dt" sz="half" idx="10"/>
          </p:nvPr>
        </p:nvSpPr>
        <p:spPr/>
        <p:txBody>
          <a:bodyPr/>
          <a:lstStyle/>
          <a:p>
            <a:fld id="{FB507507-6ACC-CF46-9BB3-1C9BEB31ED3D}" type="datetimeFigureOut">
              <a:rPr lang="it-IT" smtClean="0">
                <a:solidFill>
                  <a:prstClr val="black">
                    <a:tint val="75000"/>
                  </a:prstClr>
                </a:solidFill>
              </a:rPr>
              <a:pPr/>
              <a:t>02/07/2018</a:t>
            </a:fld>
            <a:endParaRPr lang="en-GB">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GB">
              <a:solidFill>
                <a:prstClr val="black">
                  <a:tint val="75000"/>
                </a:prstClr>
              </a:solidFill>
            </a:endParaRPr>
          </a:p>
        </p:txBody>
      </p:sp>
      <p:sp>
        <p:nvSpPr>
          <p:cNvPr id="6" name="Segnaposto numero diapositiva 5"/>
          <p:cNvSpPr>
            <a:spLocks noGrp="1"/>
          </p:cNvSpPr>
          <p:nvPr>
            <p:ph type="sldNum" sz="quarter" idx="12"/>
          </p:nvPr>
        </p:nvSpPr>
        <p:spPr/>
        <p:txBody>
          <a:bodyPr/>
          <a:lstStyle/>
          <a:p>
            <a:fld id="{A221C87F-D053-7B41-95C2-AE8AD53D3968}"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1023637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7/2/2018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GB"/>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FB507507-6ACC-CF46-9BB3-1C9BEB31ED3D}" type="datetimeFigureOut">
              <a:rPr lang="it-IT" smtClean="0">
                <a:solidFill>
                  <a:prstClr val="black">
                    <a:tint val="75000"/>
                  </a:prstClr>
                </a:solidFill>
              </a:rPr>
              <a:pPr/>
              <a:t>02/07/2018</a:t>
            </a:fld>
            <a:endParaRPr lang="en-GB">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GB">
              <a:solidFill>
                <a:prstClr val="black">
                  <a:tint val="75000"/>
                </a:prstClr>
              </a:solidFill>
            </a:endParaRPr>
          </a:p>
        </p:txBody>
      </p:sp>
      <p:sp>
        <p:nvSpPr>
          <p:cNvPr id="6" name="Segnaposto numero diapositiva 5"/>
          <p:cNvSpPr>
            <a:spLocks noGrp="1"/>
          </p:cNvSpPr>
          <p:nvPr>
            <p:ph type="sldNum" sz="quarter" idx="12"/>
          </p:nvPr>
        </p:nvSpPr>
        <p:spPr/>
        <p:txBody>
          <a:bodyPr/>
          <a:lstStyle/>
          <a:p>
            <a:fld id="{A221C87F-D053-7B41-95C2-AE8AD53D3968}"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33142350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stile</a:t>
            </a:r>
            <a:endParaRPr lang="en-GB"/>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FB507507-6ACC-CF46-9BB3-1C9BEB31ED3D}" type="datetimeFigureOut">
              <a:rPr lang="it-IT" smtClean="0">
                <a:solidFill>
                  <a:prstClr val="black">
                    <a:tint val="75000"/>
                  </a:prstClr>
                </a:solidFill>
              </a:rPr>
              <a:pPr/>
              <a:t>02/07/2018</a:t>
            </a:fld>
            <a:endParaRPr lang="en-GB">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GB">
              <a:solidFill>
                <a:prstClr val="black">
                  <a:tint val="75000"/>
                </a:prstClr>
              </a:solidFill>
            </a:endParaRPr>
          </a:p>
        </p:txBody>
      </p:sp>
      <p:sp>
        <p:nvSpPr>
          <p:cNvPr id="6" name="Segnaposto numero diapositiva 5"/>
          <p:cNvSpPr>
            <a:spLocks noGrp="1"/>
          </p:cNvSpPr>
          <p:nvPr>
            <p:ph type="sldNum" sz="quarter" idx="12"/>
          </p:nvPr>
        </p:nvSpPr>
        <p:spPr/>
        <p:txBody>
          <a:bodyPr/>
          <a:lstStyle/>
          <a:p>
            <a:fld id="{A221C87F-D053-7B41-95C2-AE8AD53D3968}"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1278444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GB"/>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data 4"/>
          <p:cNvSpPr>
            <a:spLocks noGrp="1"/>
          </p:cNvSpPr>
          <p:nvPr>
            <p:ph type="dt" sz="half" idx="10"/>
          </p:nvPr>
        </p:nvSpPr>
        <p:spPr/>
        <p:txBody>
          <a:bodyPr/>
          <a:lstStyle/>
          <a:p>
            <a:fld id="{FB507507-6ACC-CF46-9BB3-1C9BEB31ED3D}" type="datetimeFigureOut">
              <a:rPr lang="it-IT" smtClean="0">
                <a:solidFill>
                  <a:prstClr val="black">
                    <a:tint val="75000"/>
                  </a:prstClr>
                </a:solidFill>
              </a:rPr>
              <a:pPr/>
              <a:t>02/07/2018</a:t>
            </a:fld>
            <a:endParaRPr lang="en-GB">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en-GB">
              <a:solidFill>
                <a:prstClr val="black">
                  <a:tint val="75000"/>
                </a:prstClr>
              </a:solidFill>
            </a:endParaRPr>
          </a:p>
        </p:txBody>
      </p:sp>
      <p:sp>
        <p:nvSpPr>
          <p:cNvPr id="7" name="Segnaposto numero diapositiva 6"/>
          <p:cNvSpPr>
            <a:spLocks noGrp="1"/>
          </p:cNvSpPr>
          <p:nvPr>
            <p:ph type="sldNum" sz="quarter" idx="12"/>
          </p:nvPr>
        </p:nvSpPr>
        <p:spPr/>
        <p:txBody>
          <a:bodyPr/>
          <a:lstStyle/>
          <a:p>
            <a:fld id="{A221C87F-D053-7B41-95C2-AE8AD53D3968}"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5209449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endParaRPr lang="en-GB"/>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Segnaposto data 6"/>
          <p:cNvSpPr>
            <a:spLocks noGrp="1"/>
          </p:cNvSpPr>
          <p:nvPr>
            <p:ph type="dt" sz="half" idx="10"/>
          </p:nvPr>
        </p:nvSpPr>
        <p:spPr/>
        <p:txBody>
          <a:bodyPr/>
          <a:lstStyle/>
          <a:p>
            <a:fld id="{FB507507-6ACC-CF46-9BB3-1C9BEB31ED3D}" type="datetimeFigureOut">
              <a:rPr lang="it-IT" smtClean="0">
                <a:solidFill>
                  <a:prstClr val="black">
                    <a:tint val="75000"/>
                  </a:prstClr>
                </a:solidFill>
              </a:rPr>
              <a:pPr/>
              <a:t>02/07/2018</a:t>
            </a:fld>
            <a:endParaRPr lang="en-GB">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en-GB">
              <a:solidFill>
                <a:prstClr val="black">
                  <a:tint val="75000"/>
                </a:prstClr>
              </a:solidFill>
            </a:endParaRPr>
          </a:p>
        </p:txBody>
      </p:sp>
      <p:sp>
        <p:nvSpPr>
          <p:cNvPr id="9" name="Segnaposto numero diapositiva 8"/>
          <p:cNvSpPr>
            <a:spLocks noGrp="1"/>
          </p:cNvSpPr>
          <p:nvPr>
            <p:ph type="sldNum" sz="quarter" idx="12"/>
          </p:nvPr>
        </p:nvSpPr>
        <p:spPr/>
        <p:txBody>
          <a:bodyPr/>
          <a:lstStyle/>
          <a:p>
            <a:fld id="{A221C87F-D053-7B41-95C2-AE8AD53D3968}"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10218569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GB"/>
          </a:p>
        </p:txBody>
      </p:sp>
      <p:sp>
        <p:nvSpPr>
          <p:cNvPr id="3" name="Segnaposto data 2"/>
          <p:cNvSpPr>
            <a:spLocks noGrp="1"/>
          </p:cNvSpPr>
          <p:nvPr>
            <p:ph type="dt" sz="half" idx="10"/>
          </p:nvPr>
        </p:nvSpPr>
        <p:spPr/>
        <p:txBody>
          <a:bodyPr/>
          <a:lstStyle/>
          <a:p>
            <a:fld id="{FB507507-6ACC-CF46-9BB3-1C9BEB31ED3D}" type="datetimeFigureOut">
              <a:rPr lang="it-IT" smtClean="0">
                <a:solidFill>
                  <a:prstClr val="black">
                    <a:tint val="75000"/>
                  </a:prstClr>
                </a:solidFill>
              </a:rPr>
              <a:pPr/>
              <a:t>02/07/2018</a:t>
            </a:fld>
            <a:endParaRPr lang="en-GB">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en-GB">
              <a:solidFill>
                <a:prstClr val="black">
                  <a:tint val="75000"/>
                </a:prstClr>
              </a:solidFill>
            </a:endParaRPr>
          </a:p>
        </p:txBody>
      </p:sp>
      <p:sp>
        <p:nvSpPr>
          <p:cNvPr id="5" name="Segnaposto numero diapositiva 4"/>
          <p:cNvSpPr>
            <a:spLocks noGrp="1"/>
          </p:cNvSpPr>
          <p:nvPr>
            <p:ph type="sldNum" sz="quarter" idx="12"/>
          </p:nvPr>
        </p:nvSpPr>
        <p:spPr/>
        <p:txBody>
          <a:bodyPr/>
          <a:lstStyle/>
          <a:p>
            <a:fld id="{A221C87F-D053-7B41-95C2-AE8AD53D3968}"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38464866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B507507-6ACC-CF46-9BB3-1C9BEB31ED3D}" type="datetimeFigureOut">
              <a:rPr lang="it-IT" smtClean="0">
                <a:solidFill>
                  <a:prstClr val="black">
                    <a:tint val="75000"/>
                  </a:prstClr>
                </a:solidFill>
              </a:rPr>
              <a:pPr/>
              <a:t>02/07/2018</a:t>
            </a:fld>
            <a:endParaRPr lang="en-GB">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en-GB">
              <a:solidFill>
                <a:prstClr val="black">
                  <a:tint val="75000"/>
                </a:prstClr>
              </a:solidFill>
            </a:endParaRPr>
          </a:p>
        </p:txBody>
      </p:sp>
      <p:sp>
        <p:nvSpPr>
          <p:cNvPr id="4" name="Segnaposto numero diapositiva 3"/>
          <p:cNvSpPr>
            <a:spLocks noGrp="1"/>
          </p:cNvSpPr>
          <p:nvPr>
            <p:ph type="sldNum" sz="quarter" idx="12"/>
          </p:nvPr>
        </p:nvSpPr>
        <p:spPr/>
        <p:txBody>
          <a:bodyPr/>
          <a:lstStyle/>
          <a:p>
            <a:fld id="{A221C87F-D053-7B41-95C2-AE8AD53D3968}"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32215895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stile</a:t>
            </a:r>
            <a:endParaRPr lang="en-GB"/>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FB507507-6ACC-CF46-9BB3-1C9BEB31ED3D}" type="datetimeFigureOut">
              <a:rPr lang="it-IT" smtClean="0">
                <a:solidFill>
                  <a:prstClr val="black">
                    <a:tint val="75000"/>
                  </a:prstClr>
                </a:solidFill>
              </a:rPr>
              <a:pPr/>
              <a:t>02/07/2018</a:t>
            </a:fld>
            <a:endParaRPr lang="en-GB">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en-GB">
              <a:solidFill>
                <a:prstClr val="black">
                  <a:tint val="75000"/>
                </a:prstClr>
              </a:solidFill>
            </a:endParaRPr>
          </a:p>
        </p:txBody>
      </p:sp>
      <p:sp>
        <p:nvSpPr>
          <p:cNvPr id="7" name="Segnaposto numero diapositiva 6"/>
          <p:cNvSpPr>
            <a:spLocks noGrp="1"/>
          </p:cNvSpPr>
          <p:nvPr>
            <p:ph type="sldNum" sz="quarter" idx="12"/>
          </p:nvPr>
        </p:nvSpPr>
        <p:spPr/>
        <p:txBody>
          <a:bodyPr/>
          <a:lstStyle/>
          <a:p>
            <a:fld id="{A221C87F-D053-7B41-95C2-AE8AD53D3968}"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24765039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stile</a:t>
            </a:r>
            <a:endParaRPr lang="en-GB"/>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FB507507-6ACC-CF46-9BB3-1C9BEB31ED3D}" type="datetimeFigureOut">
              <a:rPr lang="it-IT" smtClean="0">
                <a:solidFill>
                  <a:prstClr val="black">
                    <a:tint val="75000"/>
                  </a:prstClr>
                </a:solidFill>
              </a:rPr>
              <a:pPr/>
              <a:t>02/07/2018</a:t>
            </a:fld>
            <a:endParaRPr lang="en-GB">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en-GB">
              <a:solidFill>
                <a:prstClr val="black">
                  <a:tint val="75000"/>
                </a:prstClr>
              </a:solidFill>
            </a:endParaRPr>
          </a:p>
        </p:txBody>
      </p:sp>
      <p:sp>
        <p:nvSpPr>
          <p:cNvPr id="7" name="Segnaposto numero diapositiva 6"/>
          <p:cNvSpPr>
            <a:spLocks noGrp="1"/>
          </p:cNvSpPr>
          <p:nvPr>
            <p:ph type="sldNum" sz="quarter" idx="12"/>
          </p:nvPr>
        </p:nvSpPr>
        <p:spPr/>
        <p:txBody>
          <a:bodyPr/>
          <a:lstStyle/>
          <a:p>
            <a:fld id="{A221C87F-D053-7B41-95C2-AE8AD53D3968}"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179762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GB"/>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FB507507-6ACC-CF46-9BB3-1C9BEB31ED3D}" type="datetimeFigureOut">
              <a:rPr lang="it-IT" smtClean="0">
                <a:solidFill>
                  <a:prstClr val="black">
                    <a:tint val="75000"/>
                  </a:prstClr>
                </a:solidFill>
              </a:rPr>
              <a:pPr/>
              <a:t>02/07/2018</a:t>
            </a:fld>
            <a:endParaRPr lang="en-GB">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GB">
              <a:solidFill>
                <a:prstClr val="black">
                  <a:tint val="75000"/>
                </a:prstClr>
              </a:solidFill>
            </a:endParaRPr>
          </a:p>
        </p:txBody>
      </p:sp>
      <p:sp>
        <p:nvSpPr>
          <p:cNvPr id="6" name="Segnaposto numero diapositiva 5"/>
          <p:cNvSpPr>
            <a:spLocks noGrp="1"/>
          </p:cNvSpPr>
          <p:nvPr>
            <p:ph type="sldNum" sz="quarter" idx="12"/>
          </p:nvPr>
        </p:nvSpPr>
        <p:spPr/>
        <p:txBody>
          <a:bodyPr/>
          <a:lstStyle/>
          <a:p>
            <a:fld id="{A221C87F-D053-7B41-95C2-AE8AD53D3968}"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29781948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stile</a:t>
            </a:r>
            <a:endParaRPr lang="en-GB"/>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FB507507-6ACC-CF46-9BB3-1C9BEB31ED3D}" type="datetimeFigureOut">
              <a:rPr lang="it-IT" smtClean="0">
                <a:solidFill>
                  <a:prstClr val="black">
                    <a:tint val="75000"/>
                  </a:prstClr>
                </a:solidFill>
              </a:rPr>
              <a:pPr/>
              <a:t>02/07/2018</a:t>
            </a:fld>
            <a:endParaRPr lang="en-GB">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GB">
              <a:solidFill>
                <a:prstClr val="black">
                  <a:tint val="75000"/>
                </a:prstClr>
              </a:solidFill>
            </a:endParaRPr>
          </a:p>
        </p:txBody>
      </p:sp>
      <p:sp>
        <p:nvSpPr>
          <p:cNvPr id="6" name="Segnaposto numero diapositiva 5"/>
          <p:cNvSpPr>
            <a:spLocks noGrp="1"/>
          </p:cNvSpPr>
          <p:nvPr>
            <p:ph type="sldNum" sz="quarter" idx="12"/>
          </p:nvPr>
        </p:nvSpPr>
        <p:spPr/>
        <p:txBody>
          <a:bodyPr/>
          <a:lstStyle/>
          <a:p>
            <a:fld id="{A221C87F-D053-7B41-95C2-AE8AD53D3968}"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4260042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stile</a:t>
            </a:r>
            <a:endParaRPr lang="en-GB"/>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GB"/>
          </a:p>
        </p:txBody>
      </p:sp>
      <p:sp>
        <p:nvSpPr>
          <p:cNvPr id="4" name="Segnaposto data 3"/>
          <p:cNvSpPr>
            <a:spLocks noGrp="1"/>
          </p:cNvSpPr>
          <p:nvPr>
            <p:ph type="dt" sz="half" idx="10"/>
          </p:nvPr>
        </p:nvSpPr>
        <p:spPr/>
        <p:txBody>
          <a:bodyPr/>
          <a:lstStyle/>
          <a:p>
            <a:fld id="{FB507507-6ACC-CF46-9BB3-1C9BEB31ED3D}" type="datetimeFigureOut">
              <a:rPr lang="it-IT" smtClean="0">
                <a:solidFill>
                  <a:prstClr val="black">
                    <a:tint val="75000"/>
                  </a:prstClr>
                </a:solidFill>
              </a:rPr>
              <a:pPr/>
              <a:t>02/07/2018</a:t>
            </a:fld>
            <a:endParaRPr lang="en-GB">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GB">
              <a:solidFill>
                <a:prstClr val="black">
                  <a:tint val="75000"/>
                </a:prstClr>
              </a:solidFill>
            </a:endParaRPr>
          </a:p>
        </p:txBody>
      </p:sp>
      <p:sp>
        <p:nvSpPr>
          <p:cNvPr id="6" name="Segnaposto numero diapositiva 5"/>
          <p:cNvSpPr>
            <a:spLocks noGrp="1"/>
          </p:cNvSpPr>
          <p:nvPr>
            <p:ph type="sldNum" sz="quarter" idx="12"/>
          </p:nvPr>
        </p:nvSpPr>
        <p:spPr/>
        <p:txBody>
          <a:bodyPr/>
          <a:lstStyle/>
          <a:p>
            <a:fld id="{A221C87F-D053-7B41-95C2-AE8AD53D3968}"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38514508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GB"/>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FB507507-6ACC-CF46-9BB3-1C9BEB31ED3D}" type="datetimeFigureOut">
              <a:rPr lang="it-IT" smtClean="0">
                <a:solidFill>
                  <a:prstClr val="black">
                    <a:tint val="75000"/>
                  </a:prstClr>
                </a:solidFill>
              </a:rPr>
              <a:pPr/>
              <a:t>02/07/2018</a:t>
            </a:fld>
            <a:endParaRPr lang="en-GB">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GB">
              <a:solidFill>
                <a:prstClr val="black">
                  <a:tint val="75000"/>
                </a:prstClr>
              </a:solidFill>
            </a:endParaRPr>
          </a:p>
        </p:txBody>
      </p:sp>
      <p:sp>
        <p:nvSpPr>
          <p:cNvPr id="6" name="Segnaposto numero diapositiva 5"/>
          <p:cNvSpPr>
            <a:spLocks noGrp="1"/>
          </p:cNvSpPr>
          <p:nvPr>
            <p:ph type="sldNum" sz="quarter" idx="12"/>
          </p:nvPr>
        </p:nvSpPr>
        <p:spPr/>
        <p:txBody>
          <a:bodyPr/>
          <a:lstStyle/>
          <a:p>
            <a:fld id="{A221C87F-D053-7B41-95C2-AE8AD53D3968}"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24327629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stile</a:t>
            </a:r>
            <a:endParaRPr lang="en-GB"/>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FB507507-6ACC-CF46-9BB3-1C9BEB31ED3D}" type="datetimeFigureOut">
              <a:rPr lang="it-IT" smtClean="0">
                <a:solidFill>
                  <a:prstClr val="black">
                    <a:tint val="75000"/>
                  </a:prstClr>
                </a:solidFill>
              </a:rPr>
              <a:pPr/>
              <a:t>02/07/2018</a:t>
            </a:fld>
            <a:endParaRPr lang="en-GB">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GB">
              <a:solidFill>
                <a:prstClr val="black">
                  <a:tint val="75000"/>
                </a:prstClr>
              </a:solidFill>
            </a:endParaRPr>
          </a:p>
        </p:txBody>
      </p:sp>
      <p:sp>
        <p:nvSpPr>
          <p:cNvPr id="6" name="Segnaposto numero diapositiva 5"/>
          <p:cNvSpPr>
            <a:spLocks noGrp="1"/>
          </p:cNvSpPr>
          <p:nvPr>
            <p:ph type="sldNum" sz="quarter" idx="12"/>
          </p:nvPr>
        </p:nvSpPr>
        <p:spPr/>
        <p:txBody>
          <a:bodyPr/>
          <a:lstStyle/>
          <a:p>
            <a:fld id="{A221C87F-D053-7B41-95C2-AE8AD53D3968}"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15518671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GB"/>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data 4"/>
          <p:cNvSpPr>
            <a:spLocks noGrp="1"/>
          </p:cNvSpPr>
          <p:nvPr>
            <p:ph type="dt" sz="half" idx="10"/>
          </p:nvPr>
        </p:nvSpPr>
        <p:spPr/>
        <p:txBody>
          <a:bodyPr/>
          <a:lstStyle/>
          <a:p>
            <a:fld id="{FB507507-6ACC-CF46-9BB3-1C9BEB31ED3D}" type="datetimeFigureOut">
              <a:rPr lang="it-IT" smtClean="0">
                <a:solidFill>
                  <a:prstClr val="black">
                    <a:tint val="75000"/>
                  </a:prstClr>
                </a:solidFill>
              </a:rPr>
              <a:pPr/>
              <a:t>02/07/2018</a:t>
            </a:fld>
            <a:endParaRPr lang="en-GB">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en-GB">
              <a:solidFill>
                <a:prstClr val="black">
                  <a:tint val="75000"/>
                </a:prstClr>
              </a:solidFill>
            </a:endParaRPr>
          </a:p>
        </p:txBody>
      </p:sp>
      <p:sp>
        <p:nvSpPr>
          <p:cNvPr id="7" name="Segnaposto numero diapositiva 6"/>
          <p:cNvSpPr>
            <a:spLocks noGrp="1"/>
          </p:cNvSpPr>
          <p:nvPr>
            <p:ph type="sldNum" sz="quarter" idx="12"/>
          </p:nvPr>
        </p:nvSpPr>
        <p:spPr/>
        <p:txBody>
          <a:bodyPr/>
          <a:lstStyle/>
          <a:p>
            <a:fld id="{A221C87F-D053-7B41-95C2-AE8AD53D3968}"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35469564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endParaRPr lang="en-GB"/>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Segnaposto data 6"/>
          <p:cNvSpPr>
            <a:spLocks noGrp="1"/>
          </p:cNvSpPr>
          <p:nvPr>
            <p:ph type="dt" sz="half" idx="10"/>
          </p:nvPr>
        </p:nvSpPr>
        <p:spPr/>
        <p:txBody>
          <a:bodyPr/>
          <a:lstStyle/>
          <a:p>
            <a:fld id="{FB507507-6ACC-CF46-9BB3-1C9BEB31ED3D}" type="datetimeFigureOut">
              <a:rPr lang="it-IT" smtClean="0">
                <a:solidFill>
                  <a:prstClr val="black">
                    <a:tint val="75000"/>
                  </a:prstClr>
                </a:solidFill>
              </a:rPr>
              <a:pPr/>
              <a:t>02/07/2018</a:t>
            </a:fld>
            <a:endParaRPr lang="en-GB">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en-GB">
              <a:solidFill>
                <a:prstClr val="black">
                  <a:tint val="75000"/>
                </a:prstClr>
              </a:solidFill>
            </a:endParaRPr>
          </a:p>
        </p:txBody>
      </p:sp>
      <p:sp>
        <p:nvSpPr>
          <p:cNvPr id="9" name="Segnaposto numero diapositiva 8"/>
          <p:cNvSpPr>
            <a:spLocks noGrp="1"/>
          </p:cNvSpPr>
          <p:nvPr>
            <p:ph type="sldNum" sz="quarter" idx="12"/>
          </p:nvPr>
        </p:nvSpPr>
        <p:spPr/>
        <p:txBody>
          <a:bodyPr/>
          <a:lstStyle/>
          <a:p>
            <a:fld id="{A221C87F-D053-7B41-95C2-AE8AD53D3968}"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16713952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GB"/>
          </a:p>
        </p:txBody>
      </p:sp>
      <p:sp>
        <p:nvSpPr>
          <p:cNvPr id="3" name="Segnaposto data 2"/>
          <p:cNvSpPr>
            <a:spLocks noGrp="1"/>
          </p:cNvSpPr>
          <p:nvPr>
            <p:ph type="dt" sz="half" idx="10"/>
          </p:nvPr>
        </p:nvSpPr>
        <p:spPr/>
        <p:txBody>
          <a:bodyPr/>
          <a:lstStyle/>
          <a:p>
            <a:fld id="{FB507507-6ACC-CF46-9BB3-1C9BEB31ED3D}" type="datetimeFigureOut">
              <a:rPr lang="it-IT" smtClean="0">
                <a:solidFill>
                  <a:prstClr val="black">
                    <a:tint val="75000"/>
                  </a:prstClr>
                </a:solidFill>
              </a:rPr>
              <a:pPr/>
              <a:t>02/07/2018</a:t>
            </a:fld>
            <a:endParaRPr lang="en-GB">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en-GB">
              <a:solidFill>
                <a:prstClr val="black">
                  <a:tint val="75000"/>
                </a:prstClr>
              </a:solidFill>
            </a:endParaRPr>
          </a:p>
        </p:txBody>
      </p:sp>
      <p:sp>
        <p:nvSpPr>
          <p:cNvPr id="5" name="Segnaposto numero diapositiva 4"/>
          <p:cNvSpPr>
            <a:spLocks noGrp="1"/>
          </p:cNvSpPr>
          <p:nvPr>
            <p:ph type="sldNum" sz="quarter" idx="12"/>
          </p:nvPr>
        </p:nvSpPr>
        <p:spPr/>
        <p:txBody>
          <a:bodyPr/>
          <a:lstStyle/>
          <a:p>
            <a:fld id="{A221C87F-D053-7B41-95C2-AE8AD53D3968}"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39486356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B507507-6ACC-CF46-9BB3-1C9BEB31ED3D}" type="datetimeFigureOut">
              <a:rPr lang="it-IT" smtClean="0">
                <a:solidFill>
                  <a:prstClr val="black">
                    <a:tint val="75000"/>
                  </a:prstClr>
                </a:solidFill>
              </a:rPr>
              <a:pPr/>
              <a:t>02/07/2018</a:t>
            </a:fld>
            <a:endParaRPr lang="en-GB">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en-GB">
              <a:solidFill>
                <a:prstClr val="black">
                  <a:tint val="75000"/>
                </a:prstClr>
              </a:solidFill>
            </a:endParaRPr>
          </a:p>
        </p:txBody>
      </p:sp>
      <p:sp>
        <p:nvSpPr>
          <p:cNvPr id="4" name="Segnaposto numero diapositiva 3"/>
          <p:cNvSpPr>
            <a:spLocks noGrp="1"/>
          </p:cNvSpPr>
          <p:nvPr>
            <p:ph type="sldNum" sz="quarter" idx="12"/>
          </p:nvPr>
        </p:nvSpPr>
        <p:spPr/>
        <p:txBody>
          <a:bodyPr/>
          <a:lstStyle/>
          <a:p>
            <a:fld id="{A221C87F-D053-7B41-95C2-AE8AD53D3968}"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33902399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stile</a:t>
            </a:r>
            <a:endParaRPr lang="en-GB"/>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FB507507-6ACC-CF46-9BB3-1C9BEB31ED3D}" type="datetimeFigureOut">
              <a:rPr lang="it-IT" smtClean="0">
                <a:solidFill>
                  <a:prstClr val="black">
                    <a:tint val="75000"/>
                  </a:prstClr>
                </a:solidFill>
              </a:rPr>
              <a:pPr/>
              <a:t>02/07/2018</a:t>
            </a:fld>
            <a:endParaRPr lang="en-GB">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en-GB">
              <a:solidFill>
                <a:prstClr val="black">
                  <a:tint val="75000"/>
                </a:prstClr>
              </a:solidFill>
            </a:endParaRPr>
          </a:p>
        </p:txBody>
      </p:sp>
      <p:sp>
        <p:nvSpPr>
          <p:cNvPr id="7" name="Segnaposto numero diapositiva 6"/>
          <p:cNvSpPr>
            <a:spLocks noGrp="1"/>
          </p:cNvSpPr>
          <p:nvPr>
            <p:ph type="sldNum" sz="quarter" idx="12"/>
          </p:nvPr>
        </p:nvSpPr>
        <p:spPr/>
        <p:txBody>
          <a:bodyPr/>
          <a:lstStyle/>
          <a:p>
            <a:fld id="{A221C87F-D053-7B41-95C2-AE8AD53D3968}"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21393817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stile</a:t>
            </a:r>
            <a:endParaRPr lang="en-GB"/>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FB507507-6ACC-CF46-9BB3-1C9BEB31ED3D}" type="datetimeFigureOut">
              <a:rPr lang="it-IT" smtClean="0">
                <a:solidFill>
                  <a:prstClr val="black">
                    <a:tint val="75000"/>
                  </a:prstClr>
                </a:solidFill>
              </a:rPr>
              <a:pPr/>
              <a:t>02/07/2018</a:t>
            </a:fld>
            <a:endParaRPr lang="en-GB">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en-GB">
              <a:solidFill>
                <a:prstClr val="black">
                  <a:tint val="75000"/>
                </a:prstClr>
              </a:solidFill>
            </a:endParaRPr>
          </a:p>
        </p:txBody>
      </p:sp>
      <p:sp>
        <p:nvSpPr>
          <p:cNvPr id="7" name="Segnaposto numero diapositiva 6"/>
          <p:cNvSpPr>
            <a:spLocks noGrp="1"/>
          </p:cNvSpPr>
          <p:nvPr>
            <p:ph type="sldNum" sz="quarter" idx="12"/>
          </p:nvPr>
        </p:nvSpPr>
        <p:spPr/>
        <p:txBody>
          <a:bodyPr/>
          <a:lstStyle/>
          <a:p>
            <a:fld id="{A221C87F-D053-7B41-95C2-AE8AD53D3968}"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2289432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GB"/>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FB507507-6ACC-CF46-9BB3-1C9BEB31ED3D}" type="datetimeFigureOut">
              <a:rPr lang="it-IT" smtClean="0">
                <a:solidFill>
                  <a:prstClr val="black">
                    <a:tint val="75000"/>
                  </a:prstClr>
                </a:solidFill>
              </a:rPr>
              <a:pPr/>
              <a:t>02/07/2018</a:t>
            </a:fld>
            <a:endParaRPr lang="en-GB">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GB">
              <a:solidFill>
                <a:prstClr val="black">
                  <a:tint val="75000"/>
                </a:prstClr>
              </a:solidFill>
            </a:endParaRPr>
          </a:p>
        </p:txBody>
      </p:sp>
      <p:sp>
        <p:nvSpPr>
          <p:cNvPr id="6" name="Segnaposto numero diapositiva 5"/>
          <p:cNvSpPr>
            <a:spLocks noGrp="1"/>
          </p:cNvSpPr>
          <p:nvPr>
            <p:ph type="sldNum" sz="quarter" idx="12"/>
          </p:nvPr>
        </p:nvSpPr>
        <p:spPr/>
        <p:txBody>
          <a:bodyPr/>
          <a:lstStyle/>
          <a:p>
            <a:fld id="{A221C87F-D053-7B41-95C2-AE8AD53D3968}"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2205054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stile</a:t>
            </a:r>
            <a:endParaRPr lang="en-GB"/>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FB507507-6ACC-CF46-9BB3-1C9BEB31ED3D}" type="datetimeFigureOut">
              <a:rPr lang="it-IT" smtClean="0">
                <a:solidFill>
                  <a:prstClr val="black">
                    <a:tint val="75000"/>
                  </a:prstClr>
                </a:solidFill>
              </a:rPr>
              <a:pPr/>
              <a:t>02/07/2018</a:t>
            </a:fld>
            <a:endParaRPr lang="en-GB">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GB">
              <a:solidFill>
                <a:prstClr val="black">
                  <a:tint val="75000"/>
                </a:prstClr>
              </a:solidFill>
            </a:endParaRPr>
          </a:p>
        </p:txBody>
      </p:sp>
      <p:sp>
        <p:nvSpPr>
          <p:cNvPr id="6" name="Segnaposto numero diapositiva 5"/>
          <p:cNvSpPr>
            <a:spLocks noGrp="1"/>
          </p:cNvSpPr>
          <p:nvPr>
            <p:ph type="sldNum" sz="quarter" idx="12"/>
          </p:nvPr>
        </p:nvSpPr>
        <p:spPr/>
        <p:txBody>
          <a:bodyPr/>
          <a:lstStyle/>
          <a:p>
            <a:fld id="{A221C87F-D053-7B41-95C2-AE8AD53D3968}"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17189235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it-IT" smtClean="0"/>
              <a:t>Fare clic per modificare lo stile del titolo</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276385060"/>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it-IT" smtClean="0"/>
              <a:t>Fare clic per modificare lo stile del titolo</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224522671"/>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853279854"/>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719482851"/>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296053538"/>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513054254"/>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381297102"/>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it-IT" smtClean="0"/>
              <a:t>Fare clic per modificare lo stile del titolo</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285171558"/>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dirty="0" smtClean="0"/>
              <a:t>Fare clic sull'icona per inserire un'immagine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264707066"/>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7/2/2018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264834690"/>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smtClean="0"/>
              <a:t>Fare clic per modificare lo stile del titolo</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Fare clic per modificare stili del testo dello schema</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r>
              <a:rPr lang="en-US" sz="8000" dirty="0">
                <a:ln w="3175" cmpd="sng">
                  <a:noFill/>
                </a:ln>
                <a:solidFill>
                  <a:srgbClr val="C00000"/>
                </a:solidFill>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dirty="0">
                <a:ln w="3175" cmpd="sng">
                  <a:noFill/>
                </a:ln>
                <a:solidFill>
                  <a:srgbClr val="C00000"/>
                </a:solidFill>
                <a:latin typeface="Arial"/>
              </a:rPr>
              <a:t>”</a:t>
            </a:r>
          </a:p>
        </p:txBody>
      </p:sp>
    </p:spTree>
    <p:extLst>
      <p:ext uri="{BB962C8B-B14F-4D97-AF65-F5344CB8AC3E}">
        <p14:creationId xmlns:p14="http://schemas.microsoft.com/office/powerpoint/2010/main" val="1381785537"/>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it-IT" smtClean="0"/>
              <a:t>Fare clic per modificare lo stile del titolo</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smtClean="0"/>
              <a:t>Fare clic per modificare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1487758533"/>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Scheda nome citazion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smtClean="0"/>
              <a:t>Fare clic per modificare lo stile del titolo</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Fare clic per modificare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smtClean="0"/>
              <a:t>Fare clic per modificare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r>
              <a:rPr lang="en-US" sz="8000" dirty="0">
                <a:ln w="3175" cmpd="sng">
                  <a:noFill/>
                </a:ln>
                <a:solidFill>
                  <a:srgbClr val="C00000"/>
                </a:solidFill>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r>
              <a:rPr lang="en-US" sz="8000" dirty="0">
                <a:ln w="3175" cmpd="sng">
                  <a:noFill/>
                </a:ln>
                <a:solidFill>
                  <a:srgbClr val="C00000"/>
                </a:solidFill>
                <a:latin typeface="Arial"/>
              </a:rPr>
              <a:t>”</a:t>
            </a:r>
          </a:p>
        </p:txBody>
      </p:sp>
    </p:spTree>
    <p:extLst>
      <p:ext uri="{BB962C8B-B14F-4D97-AF65-F5344CB8AC3E}">
        <p14:creationId xmlns:p14="http://schemas.microsoft.com/office/powerpoint/2010/main" val="3964320848"/>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it-IT" smtClean="0"/>
              <a:t>Fare clic per modificare lo stile del titolo</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Fare clic per modificare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smtClean="0"/>
              <a:t>Fare clic per modificare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373159480"/>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ncho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458509298"/>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44300478"/>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it-IT" smtClean="0"/>
              <a:t>Fare clic per modificare lo stile del titolo</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796440948"/>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it-IT" smtClean="0"/>
              <a:t>Fare clic per modificare lo stile del titolo</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84802713"/>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882210153"/>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it-IT" smtClean="0"/>
              <a:t>Fare clic per modificare lo stile del titolo</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7/2/2018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689634023"/>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906087239"/>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572888773"/>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220786588"/>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it-IT" smtClean="0"/>
              <a:t>Fare clic per modificare lo stile del titolo</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660235303"/>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dirty="0" smtClean="0"/>
              <a:t>Fare clic sull'icona per inserire un'immagine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358290423"/>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1857067543"/>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smtClean="0"/>
              <a:t>Fare clic per modificare lo stile del titolo</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Fare clic per modificare stili del testo dello schema</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r>
              <a:rPr lang="en-US" sz="8000" dirty="0">
                <a:ln w="3175" cmpd="sng">
                  <a:noFill/>
                </a:ln>
                <a:solidFill>
                  <a:srgbClr val="C00000"/>
                </a:solidFill>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dirty="0">
                <a:ln w="3175" cmpd="sng">
                  <a:noFill/>
                </a:ln>
                <a:solidFill>
                  <a:srgbClr val="C00000"/>
                </a:solidFill>
                <a:latin typeface="Arial"/>
              </a:rPr>
              <a:t>”</a:t>
            </a:r>
          </a:p>
        </p:txBody>
      </p:sp>
    </p:spTree>
    <p:extLst>
      <p:ext uri="{BB962C8B-B14F-4D97-AF65-F5344CB8AC3E}">
        <p14:creationId xmlns:p14="http://schemas.microsoft.com/office/powerpoint/2010/main" val="428150764"/>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it-IT" smtClean="0"/>
              <a:t>Fare clic per modificare lo stile del titolo</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smtClean="0"/>
              <a:t>Fare clic per modificare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842377476"/>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Scheda nome citazion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smtClean="0"/>
              <a:t>Fare clic per modificare lo stile del titolo</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Fare clic per modificare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smtClean="0"/>
              <a:t>Fare clic per modificare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r>
              <a:rPr lang="en-US" sz="8000" dirty="0">
                <a:ln w="3175" cmpd="sng">
                  <a:noFill/>
                </a:ln>
                <a:solidFill>
                  <a:srgbClr val="C00000"/>
                </a:solidFill>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r>
              <a:rPr lang="en-US" sz="8000" dirty="0">
                <a:ln w="3175" cmpd="sng">
                  <a:noFill/>
                </a:ln>
                <a:solidFill>
                  <a:srgbClr val="C00000"/>
                </a:solidFill>
                <a:latin typeface="Arial"/>
              </a:rPr>
              <a:t>”</a:t>
            </a:r>
          </a:p>
        </p:txBody>
      </p:sp>
    </p:spTree>
    <p:extLst>
      <p:ext uri="{BB962C8B-B14F-4D97-AF65-F5344CB8AC3E}">
        <p14:creationId xmlns:p14="http://schemas.microsoft.com/office/powerpoint/2010/main" val="3823029769"/>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dirty="0" smtClean="0"/>
              <a:t>Fare clic sull'icona per inserire un'immagine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7/2/2018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transition spd="slow">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it-IT" smtClean="0"/>
              <a:t>Fare clic per modificare lo stile del titolo</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Fare clic per modificare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smtClean="0"/>
              <a:t>Fare clic per modificare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753703927"/>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ncho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680943640"/>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1762828030"/>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it-IT" smtClean="0"/>
              <a:t>Fare clic per modificare lo stile del titolo</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4100760057"/>
      </p:ext>
    </p:extLst>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it-IT" smtClean="0"/>
              <a:t>Fare clic per modificare lo stile del titolo</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1037947346"/>
      </p:ext>
    </p:extLst>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320932648"/>
      </p:ext>
    </p:extLst>
  </p:cSld>
  <p:clrMapOvr>
    <a:masterClrMapping/>
  </p:clrMapOvr>
  <p:transitio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99386019"/>
      </p:ext>
    </p:extLst>
  </p:cSld>
  <p:clrMapOvr>
    <a:masterClrMapping/>
  </p:clrMapOvr>
  <p:transition spd="slow">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904144058"/>
      </p:ext>
    </p:extLst>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693178634"/>
      </p:ext>
    </p:extLst>
  </p:cSld>
  <p:clrMapOvr>
    <a:masterClrMapping/>
  </p:clrMapOvr>
  <p:transitio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959678125"/>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theme" Target="../theme/theme10.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theme" Target="../theme/theme6.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theme" Target="../theme/theme7.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theme" Target="../theme/theme8.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theme" Target="../theme/theme9.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70C0"/>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7/2/2018</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ransition spd="slow">
    <p:fade/>
  </p:transition>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70C0"/>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090050002"/>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 id="2147484009" r:id="rId13"/>
    <p:sldLayoutId id="2147484010" r:id="rId14"/>
    <p:sldLayoutId id="2147484011" r:id="rId15"/>
    <p:sldLayoutId id="2147484012" r:id="rId16"/>
  </p:sldLayoutIdLst>
  <p:transition spd="slow">
    <p:fade/>
  </p:transition>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70C0"/>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AA82FA31-5BC4-46F7-A74C-5A565F31D45D}" type="datetimeFigureOut">
              <a:rPr lang="it-IT" smtClean="0">
                <a:solidFill>
                  <a:prstClr val="black">
                    <a:tint val="75000"/>
                  </a:prstClr>
                </a:solidFill>
              </a:rPr>
              <a:pPr defTabSz="914400"/>
              <a:t>02/07/2018</a:t>
            </a:fld>
            <a:endParaRPr lang="it-IT">
              <a:solidFill>
                <a:prstClr val="black">
                  <a:tint val="75000"/>
                </a:prstClr>
              </a:solidFill>
            </a:endParaRPr>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it-IT">
              <a:solidFill>
                <a:prstClr val="black">
                  <a:tint val="75000"/>
                </a:prstClr>
              </a:solidFill>
            </a:endParaRPr>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D07EEE01-CED3-4BB5-B394-BEFDCE212551}" type="slidenum">
              <a:rPr lang="it-IT" smtClean="0">
                <a:solidFill>
                  <a:prstClr val="black">
                    <a:tint val="75000"/>
                  </a:prstClr>
                </a:solidFill>
              </a:rPr>
              <a:pPr defTabSz="914400"/>
              <a:t>‹N›</a:t>
            </a:fld>
            <a:endParaRPr lang="it-IT">
              <a:solidFill>
                <a:prstClr val="black">
                  <a:tint val="75000"/>
                </a:prstClr>
              </a:solidFill>
            </a:endParaRPr>
          </a:p>
        </p:txBody>
      </p:sp>
    </p:spTree>
    <p:extLst>
      <p:ext uri="{BB962C8B-B14F-4D97-AF65-F5344CB8AC3E}">
        <p14:creationId xmlns:p14="http://schemas.microsoft.com/office/powerpoint/2010/main" val="361743222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70C0"/>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a:t>Fare clic per modificare stile</a:t>
            </a:r>
            <a:endParaRPr lang="en-GB"/>
          </a:p>
        </p:txBody>
      </p:sp>
      <p:sp>
        <p:nvSpPr>
          <p:cNvPr id="3" name="Segnaposto tes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B507507-6ACC-CF46-9BB3-1C9BEB31ED3D}" type="datetimeFigureOut">
              <a:rPr lang="it-IT" smtClean="0">
                <a:solidFill>
                  <a:prstClr val="black">
                    <a:tint val="75000"/>
                  </a:prstClr>
                </a:solidFill>
              </a:rPr>
              <a:pPr defTabSz="914400"/>
              <a:t>02/07/2018</a:t>
            </a:fld>
            <a:endParaRPr lang="en-GB">
              <a:solidFill>
                <a:prstClr val="black">
                  <a:tint val="75000"/>
                </a:prstClr>
              </a:solidFill>
            </a:endParaRPr>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prstClr val="black">
                  <a:tint val="75000"/>
                </a:prstClr>
              </a:solidFill>
            </a:endParaRPr>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221C87F-D053-7B41-95C2-AE8AD53D3968}" type="slidenum">
              <a:rPr lang="en-GB" smtClean="0">
                <a:solidFill>
                  <a:prstClr val="black">
                    <a:tint val="75000"/>
                  </a:prstClr>
                </a:solidFill>
              </a:rPr>
              <a:pPr defTabSz="914400"/>
              <a:t>‹N›</a:t>
            </a:fld>
            <a:endParaRPr lang="en-GB">
              <a:solidFill>
                <a:prstClr val="black">
                  <a:tint val="75000"/>
                </a:prstClr>
              </a:solidFill>
            </a:endParaRPr>
          </a:p>
        </p:txBody>
      </p:sp>
    </p:spTree>
    <p:extLst>
      <p:ext uri="{BB962C8B-B14F-4D97-AF65-F5344CB8AC3E}">
        <p14:creationId xmlns:p14="http://schemas.microsoft.com/office/powerpoint/2010/main" val="122835169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70C0"/>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a:t>Fare clic per modificare stile</a:t>
            </a:r>
            <a:endParaRPr lang="en-GB"/>
          </a:p>
        </p:txBody>
      </p:sp>
      <p:sp>
        <p:nvSpPr>
          <p:cNvPr id="3" name="Segnaposto tes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B507507-6ACC-CF46-9BB3-1C9BEB31ED3D}" type="datetimeFigureOut">
              <a:rPr lang="it-IT" smtClean="0">
                <a:solidFill>
                  <a:prstClr val="black">
                    <a:tint val="75000"/>
                  </a:prstClr>
                </a:solidFill>
              </a:rPr>
              <a:pPr defTabSz="914400"/>
              <a:t>02/07/2018</a:t>
            </a:fld>
            <a:endParaRPr lang="en-GB">
              <a:solidFill>
                <a:prstClr val="black">
                  <a:tint val="75000"/>
                </a:prstClr>
              </a:solidFill>
            </a:endParaRPr>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prstClr val="black">
                  <a:tint val="75000"/>
                </a:prstClr>
              </a:solidFill>
            </a:endParaRPr>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221C87F-D053-7B41-95C2-AE8AD53D3968}" type="slidenum">
              <a:rPr lang="en-GB" smtClean="0">
                <a:solidFill>
                  <a:prstClr val="black">
                    <a:tint val="75000"/>
                  </a:prstClr>
                </a:solidFill>
              </a:rPr>
              <a:pPr defTabSz="914400"/>
              <a:t>‹N›</a:t>
            </a:fld>
            <a:endParaRPr lang="en-GB">
              <a:solidFill>
                <a:prstClr val="black">
                  <a:tint val="75000"/>
                </a:prstClr>
              </a:solidFill>
            </a:endParaRPr>
          </a:p>
        </p:txBody>
      </p:sp>
    </p:spTree>
    <p:extLst>
      <p:ext uri="{BB962C8B-B14F-4D97-AF65-F5344CB8AC3E}">
        <p14:creationId xmlns:p14="http://schemas.microsoft.com/office/powerpoint/2010/main" val="321023550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70C0"/>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a:t>Fare clic per modificare stile</a:t>
            </a:r>
            <a:endParaRPr lang="en-GB"/>
          </a:p>
        </p:txBody>
      </p:sp>
      <p:sp>
        <p:nvSpPr>
          <p:cNvPr id="3" name="Segnaposto tes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B507507-6ACC-CF46-9BB3-1C9BEB31ED3D}" type="datetimeFigureOut">
              <a:rPr lang="it-IT" smtClean="0">
                <a:solidFill>
                  <a:prstClr val="black">
                    <a:tint val="75000"/>
                  </a:prstClr>
                </a:solidFill>
              </a:rPr>
              <a:pPr defTabSz="914400"/>
              <a:t>02/07/2018</a:t>
            </a:fld>
            <a:endParaRPr lang="en-GB">
              <a:solidFill>
                <a:prstClr val="black">
                  <a:tint val="75000"/>
                </a:prstClr>
              </a:solidFill>
            </a:endParaRPr>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prstClr val="black">
                  <a:tint val="75000"/>
                </a:prstClr>
              </a:solidFill>
            </a:endParaRPr>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221C87F-D053-7B41-95C2-AE8AD53D3968}" type="slidenum">
              <a:rPr lang="en-GB" smtClean="0">
                <a:solidFill>
                  <a:prstClr val="black">
                    <a:tint val="75000"/>
                  </a:prstClr>
                </a:solidFill>
              </a:rPr>
              <a:pPr defTabSz="914400"/>
              <a:t>‹N›</a:t>
            </a:fld>
            <a:endParaRPr lang="en-GB">
              <a:solidFill>
                <a:prstClr val="black">
                  <a:tint val="75000"/>
                </a:prstClr>
              </a:solidFill>
            </a:endParaRPr>
          </a:p>
        </p:txBody>
      </p:sp>
    </p:spTree>
    <p:extLst>
      <p:ext uri="{BB962C8B-B14F-4D97-AF65-F5344CB8AC3E}">
        <p14:creationId xmlns:p14="http://schemas.microsoft.com/office/powerpoint/2010/main" val="529236603"/>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70C0"/>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a:t>
            </a:fld>
            <a:endParaRPr lang="en-US" dirty="0"/>
          </a:p>
        </p:txBody>
      </p:sp>
    </p:spTree>
    <p:extLst>
      <p:ext uri="{BB962C8B-B14F-4D97-AF65-F5344CB8AC3E}">
        <p14:creationId xmlns:p14="http://schemas.microsoft.com/office/powerpoint/2010/main" val="1325904998"/>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Lst>
  <p:transition spd="slow">
    <p:fade/>
  </p:transition>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70C0"/>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a:t>
            </a:fld>
            <a:endParaRPr lang="en-US" dirty="0"/>
          </a:p>
        </p:txBody>
      </p:sp>
    </p:spTree>
    <p:extLst>
      <p:ext uri="{BB962C8B-B14F-4D97-AF65-F5344CB8AC3E}">
        <p14:creationId xmlns:p14="http://schemas.microsoft.com/office/powerpoint/2010/main" val="4116502058"/>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893" r:id="rId16"/>
  </p:sldLayoutIdLst>
  <p:transition spd="slow">
    <p:fade/>
  </p:transition>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70C0"/>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a:t>
            </a:fld>
            <a:endParaRPr lang="en-US" dirty="0"/>
          </a:p>
        </p:txBody>
      </p:sp>
    </p:spTree>
    <p:extLst>
      <p:ext uri="{BB962C8B-B14F-4D97-AF65-F5344CB8AC3E}">
        <p14:creationId xmlns:p14="http://schemas.microsoft.com/office/powerpoint/2010/main" val="1861932352"/>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 id="2147483941" r:id="rId13"/>
    <p:sldLayoutId id="2147483942" r:id="rId14"/>
    <p:sldLayoutId id="2147483943" r:id="rId15"/>
    <p:sldLayoutId id="2147483944" r:id="rId16"/>
  </p:sldLayoutIdLst>
  <p:transition spd="slow">
    <p:fade/>
  </p:transition>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70C0"/>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solidFill>
                  <a:prstClr val="black">
                    <a:tint val="75000"/>
                  </a:prstClr>
                </a:solidFill>
              </a:rPr>
              <a:pPr/>
              <a:t>7/2/2018</a:t>
            </a:fld>
            <a:endParaRPr lang="en-US" dirty="0">
              <a:solidFill>
                <a:prstClr val="black">
                  <a:tint val="75000"/>
                </a:prstClr>
              </a:solidFill>
            </a:endParaRP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364444973"/>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3974" r:id="rId12"/>
    <p:sldLayoutId id="2147483975" r:id="rId13"/>
    <p:sldLayoutId id="2147483976" r:id="rId14"/>
    <p:sldLayoutId id="2147483977" r:id="rId15"/>
    <p:sldLayoutId id="2147483978" r:id="rId16"/>
  </p:sldLayoutIdLst>
  <p:transition spd="slow">
    <p:fade/>
  </p:transition>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png"/><Relationship Id="rId18" Type="http://schemas.openxmlformats.org/officeDocument/2006/relationships/image" Target="../media/image35.jpg"/><Relationship Id="rId3" Type="http://schemas.openxmlformats.org/officeDocument/2006/relationships/image" Target="../media/image20.png"/><Relationship Id="rId21" Type="http://schemas.openxmlformats.org/officeDocument/2006/relationships/image" Target="../media/image38.jp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jpg"/><Relationship Id="rId2" Type="http://schemas.openxmlformats.org/officeDocument/2006/relationships/notesSlide" Target="../notesSlides/notesSlide1.xml"/><Relationship Id="rId16" Type="http://schemas.openxmlformats.org/officeDocument/2006/relationships/image" Target="../media/image33.png"/><Relationship Id="rId20" Type="http://schemas.openxmlformats.org/officeDocument/2006/relationships/image" Target="../media/image37.jpg"/><Relationship Id="rId1" Type="http://schemas.openxmlformats.org/officeDocument/2006/relationships/slideLayout" Target="../slideLayouts/slideLayout40.xml"/><Relationship Id="rId6" Type="http://schemas.openxmlformats.org/officeDocument/2006/relationships/image" Target="../media/image23.jpeg"/><Relationship Id="rId11" Type="http://schemas.openxmlformats.org/officeDocument/2006/relationships/image" Target="../media/image28.png"/><Relationship Id="rId5" Type="http://schemas.openxmlformats.org/officeDocument/2006/relationships/image" Target="../media/image22.jpeg"/><Relationship Id="rId15" Type="http://schemas.openxmlformats.org/officeDocument/2006/relationships/image" Target="../media/image32.jpg"/><Relationship Id="rId23" Type="http://schemas.openxmlformats.org/officeDocument/2006/relationships/image" Target="../media/image40.jpeg"/><Relationship Id="rId10" Type="http://schemas.openxmlformats.org/officeDocument/2006/relationships/image" Target="../media/image27.jpeg"/><Relationship Id="rId19" Type="http://schemas.openxmlformats.org/officeDocument/2006/relationships/image" Target="../media/image36.jpg"/><Relationship Id="rId4" Type="http://schemas.openxmlformats.org/officeDocument/2006/relationships/image" Target="../media/image21.png"/><Relationship Id="rId9" Type="http://schemas.openxmlformats.org/officeDocument/2006/relationships/image" Target="../media/image26.jpg"/><Relationship Id="rId14" Type="http://schemas.openxmlformats.org/officeDocument/2006/relationships/image" Target="../media/image31.png"/><Relationship Id="rId22"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g"/><Relationship Id="rId2" Type="http://schemas.openxmlformats.org/officeDocument/2006/relationships/image" Target="../media/image45.png"/><Relationship Id="rId1" Type="http://schemas.openxmlformats.org/officeDocument/2006/relationships/slideLayout" Target="../slideLayouts/slideLayout6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55.wmf"/><Relationship Id="rId3" Type="http://schemas.openxmlformats.org/officeDocument/2006/relationships/image" Target="../media/image56.png"/><Relationship Id="rId7"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jpeg"/></Relationships>
</file>

<file path=ppt/slides/_rels/slide21.xml.rels><?xml version="1.0" encoding="UTF-8" standalone="yes"?>
<Relationships xmlns="http://schemas.openxmlformats.org/package/2006/relationships"><Relationship Id="rId8" Type="http://schemas.openxmlformats.org/officeDocument/2006/relationships/image" Target="../media/image60.wmf"/><Relationship Id="rId3" Type="http://schemas.openxmlformats.org/officeDocument/2006/relationships/image" Target="../media/image61.jpeg"/><Relationship Id="rId7"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png"/><Relationship Id="rId9" Type="http://schemas.openxmlformats.org/officeDocument/2006/relationships/image" Target="../media/image65.jpeg"/></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67.png"/><Relationship Id="rId7" Type="http://schemas.openxmlformats.org/officeDocument/2006/relationships/image" Target="../media/image71.jpeg"/><Relationship Id="rId2" Type="http://schemas.openxmlformats.org/officeDocument/2006/relationships/slideLayout" Target="../slideLayouts/slideLayout130.xml"/><Relationship Id="rId1" Type="http://schemas.openxmlformats.org/officeDocument/2006/relationships/vmlDrawing" Target="../drawings/vmlDrawing3.vml"/><Relationship Id="rId6" Type="http://schemas.openxmlformats.org/officeDocument/2006/relationships/image" Target="../media/image70.jpeg"/><Relationship Id="rId11" Type="http://schemas.openxmlformats.org/officeDocument/2006/relationships/image" Target="../media/image73.png"/><Relationship Id="rId5" Type="http://schemas.openxmlformats.org/officeDocument/2006/relationships/image" Target="../media/image69.jpeg"/><Relationship Id="rId10" Type="http://schemas.openxmlformats.org/officeDocument/2006/relationships/image" Target="../media/image72.jpeg"/><Relationship Id="rId4" Type="http://schemas.openxmlformats.org/officeDocument/2006/relationships/image" Target="../media/image68.jpeg"/><Relationship Id="rId9" Type="http://schemas.openxmlformats.org/officeDocument/2006/relationships/image" Target="../media/image66.wmf"/></Relationships>
</file>

<file path=ppt/slides/_rels/slide2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83.xml"/><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84.png"/><Relationship Id="rId3" Type="http://schemas.openxmlformats.org/officeDocument/2006/relationships/oleObject" Target="../embeddings/oleObject4.bin"/><Relationship Id="rId7" Type="http://schemas.openxmlformats.org/officeDocument/2006/relationships/image" Target="../media/image87.png"/><Relationship Id="rId12"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86.jpeg"/><Relationship Id="rId11" Type="http://schemas.openxmlformats.org/officeDocument/2006/relationships/image" Target="../media/image83.png"/><Relationship Id="rId5" Type="http://schemas.openxmlformats.org/officeDocument/2006/relationships/image" Target="../media/image85.jpeg"/><Relationship Id="rId10" Type="http://schemas.openxmlformats.org/officeDocument/2006/relationships/oleObject" Target="../embeddings/oleObject6.bin"/><Relationship Id="rId4" Type="http://schemas.openxmlformats.org/officeDocument/2006/relationships/image" Target="../media/image81.wmf"/><Relationship Id="rId9"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91.jpg"/><Relationship Id="rId7" Type="http://schemas.openxmlformats.org/officeDocument/2006/relationships/image" Target="../media/image95.jpg"/><Relationship Id="rId2" Type="http://schemas.openxmlformats.org/officeDocument/2006/relationships/image" Target="../media/image90.png"/><Relationship Id="rId1" Type="http://schemas.openxmlformats.org/officeDocument/2006/relationships/slideLayout" Target="../slideLayouts/slideLayout5.xml"/><Relationship Id="rId6" Type="http://schemas.openxmlformats.org/officeDocument/2006/relationships/image" Target="../media/image94.png"/><Relationship Id="rId5" Type="http://schemas.openxmlformats.org/officeDocument/2006/relationships/image" Target="../media/image93.jpg"/><Relationship Id="rId4" Type="http://schemas.openxmlformats.org/officeDocument/2006/relationships/image" Target="../media/image92.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jp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 Id="rId9" Type="http://schemas.openxmlformats.org/officeDocument/2006/relationships/image" Target="../media/image14.jpe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70C0"/>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889215" y="1648496"/>
            <a:ext cx="10448544" cy="3322749"/>
          </a:xfrm>
        </p:spPr>
        <p:txBody>
          <a:bodyPr>
            <a:normAutofit/>
          </a:bodyPr>
          <a:lstStyle/>
          <a:p>
            <a:pPr algn="ctr"/>
            <a:r>
              <a:rPr lang="it-IT" sz="4400" dirty="0" smtClean="0">
                <a:latin typeface="Times New Roman" panose="02020603050405020304" pitchFamily="18" charset="0"/>
                <a:cs typeface="Times New Roman" panose="02020603050405020304" pitchFamily="18" charset="0"/>
              </a:rPr>
              <a:t>CONCORSO DOCENTI ABILITATI 2018 </a:t>
            </a:r>
            <a:r>
              <a:rPr lang="it-IT" sz="3600" dirty="0" smtClean="0">
                <a:latin typeface="Times New Roman" panose="02020603050405020304" pitchFamily="18" charset="0"/>
                <a:cs typeface="Times New Roman" panose="02020603050405020304" pitchFamily="18" charset="0"/>
              </a:rPr>
              <a:t/>
            </a:r>
            <a:br>
              <a:rPr lang="it-IT" sz="3600" dirty="0" smtClean="0">
                <a:latin typeface="Times New Roman" panose="02020603050405020304" pitchFamily="18" charset="0"/>
                <a:cs typeface="Times New Roman" panose="02020603050405020304" pitchFamily="18" charset="0"/>
              </a:rPr>
            </a:br>
            <a:r>
              <a:rPr lang="it-IT" sz="3600" dirty="0" smtClean="0">
                <a:latin typeface="Times New Roman" panose="02020603050405020304" pitchFamily="18" charset="0"/>
                <a:cs typeface="Times New Roman" panose="02020603050405020304" pitchFamily="18" charset="0"/>
              </a:rPr>
              <a:t>art. </a:t>
            </a:r>
            <a:r>
              <a:rPr lang="it-IT" sz="3600" dirty="0">
                <a:latin typeface="Times New Roman" panose="02020603050405020304" pitchFamily="18" charset="0"/>
                <a:cs typeface="Times New Roman" panose="02020603050405020304" pitchFamily="18" charset="0"/>
              </a:rPr>
              <a:t>8</a:t>
            </a:r>
            <a:r>
              <a:rPr lang="it-IT" sz="3600" dirty="0" smtClean="0">
                <a:latin typeface="Times New Roman" panose="02020603050405020304" pitchFamily="18" charset="0"/>
                <a:cs typeface="Times New Roman" panose="02020603050405020304" pitchFamily="18" charset="0"/>
              </a:rPr>
              <a:t> comma 2  del D.M. n. 995 del 15/12/2017</a:t>
            </a:r>
            <a:r>
              <a:rPr lang="it-IT" sz="4400" dirty="0" smtClean="0">
                <a:latin typeface="Times New Roman" panose="02020603050405020304" pitchFamily="18" charset="0"/>
                <a:cs typeface="Times New Roman" panose="02020603050405020304" pitchFamily="18" charset="0"/>
              </a:rPr>
              <a:t/>
            </a:r>
            <a:br>
              <a:rPr lang="it-IT" sz="4400" dirty="0" smtClean="0">
                <a:latin typeface="Times New Roman" panose="02020603050405020304" pitchFamily="18" charset="0"/>
                <a:cs typeface="Times New Roman" panose="02020603050405020304" pitchFamily="18" charset="0"/>
              </a:rPr>
            </a:br>
            <a:r>
              <a:rPr lang="it-IT" sz="2800" dirty="0" smtClean="0">
                <a:latin typeface="Times New Roman" panose="02020603050405020304" pitchFamily="18" charset="0"/>
                <a:cs typeface="Times New Roman" panose="02020603050405020304" pitchFamily="18" charset="0"/>
              </a:rPr>
              <a:t>Prova orale – quesito n. 663</a:t>
            </a:r>
            <a:br>
              <a:rPr lang="it-IT" sz="2800" dirty="0" smtClean="0">
                <a:latin typeface="Times New Roman" panose="02020603050405020304" pitchFamily="18" charset="0"/>
                <a:cs typeface="Times New Roman" panose="02020603050405020304" pitchFamily="18" charset="0"/>
              </a:rPr>
            </a:br>
            <a:r>
              <a:rPr lang="it-IT" sz="2000" dirty="0" smtClean="0">
                <a:latin typeface="Times New Roman" panose="02020603050405020304" pitchFamily="18" charset="0"/>
                <a:cs typeface="Times New Roman" panose="02020603050405020304" pitchFamily="18" charset="0"/>
              </a:rPr>
              <a:t>CDC A028 MATEMATICA E SCIENZE</a:t>
            </a:r>
            <a:br>
              <a:rPr lang="it-IT" sz="2000" dirty="0" smtClean="0">
                <a:latin typeface="Times New Roman" panose="02020603050405020304" pitchFamily="18" charset="0"/>
                <a:cs typeface="Times New Roman" panose="02020603050405020304" pitchFamily="18" charset="0"/>
              </a:rPr>
            </a:br>
            <a:r>
              <a:rPr lang="it-IT" sz="2000" dirty="0" smtClean="0">
                <a:latin typeface="Times New Roman" panose="02020603050405020304" pitchFamily="18" charset="0"/>
                <a:cs typeface="Times New Roman" panose="02020603050405020304" pitchFamily="18" charset="0"/>
              </a:rPr>
              <a:t>Scuola Secondaria di </a:t>
            </a:r>
            <a:r>
              <a:rPr lang="it-IT" sz="2000" dirty="0" smtClean="0">
                <a:latin typeface="Times New Roman" panose="02020603050405020304" pitchFamily="18" charset="0"/>
                <a:cs typeface="Times New Roman" panose="02020603050405020304" pitchFamily="18" charset="0"/>
              </a:rPr>
              <a:t>Primo</a:t>
            </a:r>
            <a:r>
              <a:rPr lang="it-IT" sz="2000" dirty="0" smtClean="0">
                <a:latin typeface="Times New Roman" panose="02020603050405020304" pitchFamily="18" charset="0"/>
                <a:cs typeface="Times New Roman" panose="02020603050405020304" pitchFamily="18" charset="0"/>
              </a:rPr>
              <a:t> </a:t>
            </a:r>
            <a:r>
              <a:rPr lang="it-IT" sz="2000" dirty="0" smtClean="0">
                <a:latin typeface="Times New Roman" panose="02020603050405020304" pitchFamily="18" charset="0"/>
                <a:cs typeface="Times New Roman" panose="02020603050405020304" pitchFamily="18" charset="0"/>
              </a:rPr>
              <a:t>Grado</a:t>
            </a:r>
            <a:br>
              <a:rPr lang="it-IT" sz="2000" dirty="0" smtClean="0">
                <a:latin typeface="Times New Roman" panose="02020603050405020304" pitchFamily="18" charset="0"/>
                <a:cs typeface="Times New Roman" panose="02020603050405020304" pitchFamily="18" charset="0"/>
              </a:rPr>
            </a:br>
            <a:endParaRPr lang="it-IT" sz="4400" dirty="0">
              <a:latin typeface="Times New Roman" panose="02020603050405020304" pitchFamily="18" charset="0"/>
              <a:cs typeface="Times New Roman" panose="02020603050405020304" pitchFamily="18" charset="0"/>
            </a:endParaRPr>
          </a:p>
        </p:txBody>
      </p:sp>
      <p:sp>
        <p:nvSpPr>
          <p:cNvPr id="3" name="Sottotitolo 2"/>
          <p:cNvSpPr>
            <a:spLocks noGrp="1"/>
          </p:cNvSpPr>
          <p:nvPr>
            <p:ph type="subTitle" idx="1"/>
          </p:nvPr>
        </p:nvSpPr>
        <p:spPr>
          <a:xfrm>
            <a:off x="2429266" y="5428819"/>
            <a:ext cx="7544839" cy="644434"/>
          </a:xfrm>
        </p:spPr>
        <p:txBody>
          <a:bodyPr>
            <a:normAutofit/>
          </a:bodyPr>
          <a:lstStyle/>
          <a:p>
            <a:pPr algn="ctr"/>
            <a:r>
              <a:rPr lang="it-IT" sz="3200" b="1" dirty="0" smtClean="0">
                <a:solidFill>
                  <a:srgbClr val="C00000"/>
                </a:solidFill>
                <a:latin typeface="Times New Roman" panose="02020603050405020304" pitchFamily="18" charset="0"/>
                <a:cs typeface="Times New Roman" panose="02020603050405020304" pitchFamily="18" charset="0"/>
              </a:rPr>
              <a:t>CANDIDATO: BROGNERI GIOVANNI</a:t>
            </a:r>
            <a:endParaRPr lang="it-IT" sz="3200" b="1" dirty="0">
              <a:solidFill>
                <a:srgbClr val="C00000"/>
              </a:solidFill>
              <a:latin typeface="Times New Roman" panose="02020603050405020304" pitchFamily="18" charset="0"/>
              <a:cs typeface="Times New Roman" panose="02020603050405020304" pitchFamily="18" charset="0"/>
            </a:endParaRP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6336" y="354963"/>
            <a:ext cx="3346107" cy="977542"/>
          </a:xfrm>
          <a:prstGeom prst="rect">
            <a:avLst/>
          </a:prstGeom>
        </p:spPr>
      </p:pic>
    </p:spTree>
    <p:extLst>
      <p:ext uri="{BB962C8B-B14F-4D97-AF65-F5344CB8AC3E}">
        <p14:creationId xmlns:p14="http://schemas.microsoft.com/office/powerpoint/2010/main" val="2010222780"/>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a:xfrm>
            <a:off x="5213444" y="365125"/>
            <a:ext cx="1473959" cy="781287"/>
          </a:xfrm>
        </p:spPr>
        <p:txBody>
          <a:bodyPr>
            <a:normAutofit/>
          </a:bodyPr>
          <a:lstStyle/>
          <a:p>
            <a:pPr algn="ctr"/>
            <a:r>
              <a:rPr lang="it-IT" sz="3600" b="1" dirty="0" smtClean="0">
                <a:solidFill>
                  <a:srgbClr val="C00000"/>
                </a:solidFill>
                <a:latin typeface="Times New Roman" pitchFamily="18" charset="0"/>
                <a:cs typeface="Times New Roman" panose="02020603050405020304" pitchFamily="18" charset="0"/>
              </a:rPr>
              <a:t>O.S.A</a:t>
            </a:r>
            <a:r>
              <a:rPr lang="it-IT" sz="3600" b="1" dirty="0">
                <a:solidFill>
                  <a:srgbClr val="C00000"/>
                </a:solidFill>
                <a:latin typeface="Times New Roman" pitchFamily="18" charset="0"/>
                <a:cs typeface="Times New Roman" pitchFamily="18" charset="0"/>
              </a:rPr>
              <a:t>.</a:t>
            </a:r>
          </a:p>
        </p:txBody>
      </p:sp>
      <p:graphicFrame>
        <p:nvGraphicFramePr>
          <p:cNvPr id="8" name="Segnaposto contenuto 7"/>
          <p:cNvGraphicFramePr>
            <a:graphicFrameLocks noGrp="1"/>
          </p:cNvGraphicFramePr>
          <p:nvPr>
            <p:ph idx="1"/>
            <p:extLst>
              <p:ext uri="{D42A27DB-BD31-4B8C-83A1-F6EECF244321}">
                <p14:modId xmlns:p14="http://schemas.microsoft.com/office/powerpoint/2010/main" val="4160932739"/>
              </p:ext>
            </p:extLst>
          </p:nvPr>
        </p:nvGraphicFramePr>
        <p:xfrm>
          <a:off x="829101" y="1852919"/>
          <a:ext cx="10515600" cy="3307080"/>
        </p:xfrm>
        <a:graphic>
          <a:graphicData uri="http://schemas.openxmlformats.org/drawingml/2006/table">
            <a:tbl>
              <a:tblPr firstRow="1" bandRow="1">
                <a:tableStyleId>{5C22544A-7EE6-4342-B048-85BDC9FD1C3A}</a:tableStyleId>
              </a:tblPr>
              <a:tblGrid>
                <a:gridCol w="3505200">
                  <a:extLst>
                    <a:ext uri="{9D8B030D-6E8A-4147-A177-3AD203B41FA5}">
                      <a16:colId xmlns="" xmlns:a16="http://schemas.microsoft.com/office/drawing/2014/main" val="1190139779"/>
                    </a:ext>
                  </a:extLst>
                </a:gridCol>
                <a:gridCol w="3505200">
                  <a:extLst>
                    <a:ext uri="{9D8B030D-6E8A-4147-A177-3AD203B41FA5}">
                      <a16:colId xmlns="" xmlns:a16="http://schemas.microsoft.com/office/drawing/2014/main" val="4001827763"/>
                    </a:ext>
                  </a:extLst>
                </a:gridCol>
                <a:gridCol w="3505200">
                  <a:extLst>
                    <a:ext uri="{9D8B030D-6E8A-4147-A177-3AD203B41FA5}">
                      <a16:colId xmlns="" xmlns:a16="http://schemas.microsoft.com/office/drawing/2014/main" val="2663316905"/>
                    </a:ext>
                  </a:extLst>
                </a:gridCol>
              </a:tblGrid>
              <a:tr h="313056">
                <a:tc>
                  <a:txBody>
                    <a:bodyPr/>
                    <a:lstStyle/>
                    <a:p>
                      <a:r>
                        <a:rPr lang="it-IT" dirty="0"/>
                        <a:t>CONOSCENZE</a:t>
                      </a:r>
                    </a:p>
                  </a:txBody>
                  <a:tcPr/>
                </a:tc>
                <a:tc>
                  <a:txBody>
                    <a:bodyPr/>
                    <a:lstStyle/>
                    <a:p>
                      <a:r>
                        <a:rPr lang="it-IT" dirty="0"/>
                        <a:t>ABILITÀ</a:t>
                      </a:r>
                    </a:p>
                  </a:txBody>
                  <a:tcPr/>
                </a:tc>
                <a:tc>
                  <a:txBody>
                    <a:bodyPr/>
                    <a:lstStyle/>
                    <a:p>
                      <a:r>
                        <a:rPr lang="it-IT" dirty="0"/>
                        <a:t>COMPETENZE</a:t>
                      </a:r>
                    </a:p>
                  </a:txBody>
                  <a:tcPr/>
                </a:tc>
                <a:extLst>
                  <a:ext uri="{0D108BD9-81ED-4DB2-BD59-A6C34878D82A}">
                    <a16:rowId xmlns="" xmlns:a16="http://schemas.microsoft.com/office/drawing/2014/main" val="2451488191"/>
                  </a:ext>
                </a:extLst>
              </a:tr>
              <a:tr h="2515212">
                <a:tc>
                  <a:txBody>
                    <a:bodyPr/>
                    <a:lstStyle/>
                    <a:p>
                      <a:pPr marL="285750" indent="-285750">
                        <a:buFont typeface="Wingdings" pitchFamily="2" charset="2"/>
                        <a:buChar char="Ø"/>
                      </a:pPr>
                      <a:r>
                        <a:rPr lang="it-IT" dirty="0" smtClean="0">
                          <a:latin typeface="Times New Roman" pitchFamily="18" charset="0"/>
                          <a:cs typeface="Times New Roman" pitchFamily="18" charset="0"/>
                        </a:rPr>
                        <a:t>le macchine semplici</a:t>
                      </a:r>
                    </a:p>
                    <a:p>
                      <a:pPr marL="285750" indent="-285750">
                        <a:buFont typeface="Wingdings" pitchFamily="2" charset="2"/>
                        <a:buChar char="Ø"/>
                      </a:pPr>
                      <a:r>
                        <a:rPr lang="it-IT" dirty="0" smtClean="0">
                          <a:latin typeface="Times New Roman" pitchFamily="18" charset="0"/>
                          <a:cs typeface="Times New Roman" pitchFamily="18" charset="0"/>
                        </a:rPr>
                        <a:t>le</a:t>
                      </a:r>
                      <a:r>
                        <a:rPr lang="it-IT" baseline="0" dirty="0" smtClean="0">
                          <a:latin typeface="Times New Roman" pitchFamily="18" charset="0"/>
                          <a:cs typeface="Times New Roman" pitchFamily="18" charset="0"/>
                        </a:rPr>
                        <a:t> parti di una leva</a:t>
                      </a:r>
                    </a:p>
                    <a:p>
                      <a:pPr marL="285750" indent="-285750">
                        <a:buFont typeface="Wingdings" pitchFamily="2" charset="2"/>
                        <a:buChar char="Ø"/>
                      </a:pPr>
                      <a:r>
                        <a:rPr lang="it-IT" baseline="0" dirty="0" smtClean="0">
                          <a:latin typeface="Times New Roman" pitchFamily="18" charset="0"/>
                          <a:cs typeface="Times New Roman" pitchFamily="18" charset="0"/>
                        </a:rPr>
                        <a:t>vari tipi di leve</a:t>
                      </a:r>
                    </a:p>
                    <a:p>
                      <a:pPr marL="285750" indent="-285750">
                        <a:buFont typeface="Wingdings" pitchFamily="2" charset="2"/>
                        <a:buChar char="Ø"/>
                      </a:pPr>
                      <a:r>
                        <a:rPr lang="it-IT" baseline="0" dirty="0" smtClean="0">
                          <a:latin typeface="Times New Roman" pitchFamily="18" charset="0"/>
                          <a:cs typeface="Times New Roman" pitchFamily="18" charset="0"/>
                        </a:rPr>
                        <a:t>le leve di III genere</a:t>
                      </a:r>
                    </a:p>
                  </a:txBody>
                  <a:tcPr>
                    <a:solidFill>
                      <a:schemeClr val="bg1"/>
                    </a:solidFill>
                  </a:tcPr>
                </a:tc>
                <a:tc>
                  <a:txBody>
                    <a:bodyPr/>
                    <a:lstStyle/>
                    <a:p>
                      <a:pPr marL="285750" marR="0" lvl="0" indent="-285750" algn="l" defTabSz="914400" rtl="0" eaLnBrk="1" fontAlgn="auto" latinLnBrk="0" hangingPunct="1">
                        <a:lnSpc>
                          <a:spcPct val="90000"/>
                        </a:lnSpc>
                        <a:spcBef>
                          <a:spcPts val="1000"/>
                        </a:spcBef>
                        <a:spcAft>
                          <a:spcPts val="0"/>
                        </a:spcAft>
                        <a:buClrTx/>
                        <a:buSzTx/>
                        <a:buFont typeface="Wingdings" pitchFamily="2" charset="2"/>
                        <a:buChar char="Ø"/>
                        <a:tabLst/>
                        <a:defRPr/>
                      </a:pPr>
                      <a:r>
                        <a:rPr kumimoji="0" lang="it-IT" sz="1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comprende l’importanza delle leve per rendere il lavoro meno faticoso</a:t>
                      </a:r>
                    </a:p>
                    <a:p>
                      <a:pPr marL="285750" marR="0" lvl="0" indent="-285750" algn="l" defTabSz="914400" rtl="0" eaLnBrk="1" fontAlgn="auto" latinLnBrk="0" hangingPunct="1">
                        <a:lnSpc>
                          <a:spcPct val="90000"/>
                        </a:lnSpc>
                        <a:spcBef>
                          <a:spcPts val="1000"/>
                        </a:spcBef>
                        <a:spcAft>
                          <a:spcPts val="0"/>
                        </a:spcAft>
                        <a:buClrTx/>
                        <a:buSzTx/>
                        <a:buFont typeface="Wingdings" pitchFamily="2" charset="2"/>
                        <a:buChar char="Ø"/>
                        <a:tabLst/>
                        <a:defRPr/>
                      </a:pPr>
                      <a:r>
                        <a:rPr kumimoji="0" lang="it-IT" sz="1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sa come si stabilisce l’equilibrio in una leva</a:t>
                      </a:r>
                    </a:p>
                    <a:p>
                      <a:pPr marL="285750" marR="0" lvl="0" indent="-285750" algn="l" defTabSz="914400" rtl="0" eaLnBrk="1" fontAlgn="auto" latinLnBrk="0" hangingPunct="1">
                        <a:lnSpc>
                          <a:spcPct val="90000"/>
                        </a:lnSpc>
                        <a:spcBef>
                          <a:spcPts val="1000"/>
                        </a:spcBef>
                        <a:spcAft>
                          <a:spcPts val="0"/>
                        </a:spcAft>
                        <a:buClrTx/>
                        <a:buSzTx/>
                        <a:buFont typeface="Wingdings" pitchFamily="2" charset="2"/>
                        <a:buChar char="Ø"/>
                        <a:tabLst/>
                        <a:defRPr/>
                      </a:pPr>
                      <a:r>
                        <a:rPr kumimoji="0" lang="it-IT" sz="1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utilizza nell’esposizione un linguaggio specifico</a:t>
                      </a:r>
                    </a:p>
                    <a:p>
                      <a:pPr marL="285750" marR="0" lvl="0" indent="-285750" algn="l" defTabSz="914400" rtl="0" eaLnBrk="1" fontAlgn="auto" latinLnBrk="0" hangingPunct="1">
                        <a:lnSpc>
                          <a:spcPct val="90000"/>
                        </a:lnSpc>
                        <a:spcBef>
                          <a:spcPts val="1000"/>
                        </a:spcBef>
                        <a:spcAft>
                          <a:spcPts val="0"/>
                        </a:spcAft>
                        <a:buClrTx/>
                        <a:buSzTx/>
                        <a:buFont typeface="Wingdings" pitchFamily="2" charset="2"/>
                        <a:buChar char="Ø"/>
                        <a:tabLst/>
                        <a:defRPr/>
                      </a:pPr>
                      <a:r>
                        <a:rPr kumimoji="0" lang="it-IT" sz="1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utilizza formule e conoscenze matematiche per risolvere problemi</a:t>
                      </a:r>
                    </a:p>
                  </a:txBody>
                  <a:tcPr>
                    <a:solidFill>
                      <a:schemeClr val="bg1"/>
                    </a:solidFill>
                  </a:tcPr>
                </a:tc>
                <a:tc>
                  <a:txBody>
                    <a:bodyPr/>
                    <a:lstStyle/>
                    <a:p>
                      <a:pPr marL="285750" indent="-285750">
                        <a:buFont typeface="Wingdings" pitchFamily="2" charset="2"/>
                        <a:buChar char="Ø"/>
                      </a:pPr>
                      <a:r>
                        <a:rPr lang="it-IT" dirty="0" smtClean="0">
                          <a:latin typeface="Times New Roman" pitchFamily="18" charset="0"/>
                          <a:cs typeface="Times New Roman" pitchFamily="18" charset="0"/>
                        </a:rPr>
                        <a:t>utilizzare strumenti logici</a:t>
                      </a:r>
                    </a:p>
                    <a:p>
                      <a:pPr marL="285750" indent="-285750">
                        <a:buFont typeface="Wingdings" pitchFamily="2" charset="2"/>
                        <a:buChar char="Ø"/>
                      </a:pPr>
                      <a:r>
                        <a:rPr lang="it-IT" dirty="0" smtClean="0">
                          <a:latin typeface="Times New Roman" pitchFamily="18" charset="0"/>
                          <a:cs typeface="Times New Roman" pitchFamily="18" charset="0"/>
                        </a:rPr>
                        <a:t>realizzare un esperimento</a:t>
                      </a:r>
                    </a:p>
                    <a:p>
                      <a:pPr marL="285750" indent="-285750">
                        <a:buFont typeface="Wingdings" pitchFamily="2" charset="2"/>
                        <a:buChar char="Ø"/>
                      </a:pPr>
                      <a:r>
                        <a:rPr lang="it-IT" dirty="0" smtClean="0">
                          <a:latin typeface="Times New Roman" pitchFamily="18" charset="0"/>
                          <a:cs typeface="Times New Roman" pitchFamily="18" charset="0"/>
                        </a:rPr>
                        <a:t>rappresentare in schemi e diagrammi</a:t>
                      </a:r>
                    </a:p>
                    <a:p>
                      <a:pPr marL="285750" indent="-285750">
                        <a:buFont typeface="Wingdings" pitchFamily="2" charset="2"/>
                        <a:buChar char="Ø"/>
                      </a:pPr>
                      <a:r>
                        <a:rPr lang="it-IT" dirty="0" smtClean="0">
                          <a:latin typeface="Times New Roman" pitchFamily="18" charset="0"/>
                          <a:cs typeface="Times New Roman" pitchFamily="18" charset="0"/>
                        </a:rPr>
                        <a:t>saper</a:t>
                      </a:r>
                      <a:r>
                        <a:rPr lang="it-IT" baseline="0" dirty="0" smtClean="0">
                          <a:latin typeface="Times New Roman" pitchFamily="18" charset="0"/>
                          <a:cs typeface="Times New Roman" pitchFamily="18" charset="0"/>
                        </a:rPr>
                        <a:t> utilizzare una leva di III genere in un contesto di «vita reale»</a:t>
                      </a:r>
                      <a:endParaRPr lang="it-IT" dirty="0">
                        <a:latin typeface="Times New Roman" pitchFamily="18" charset="0"/>
                        <a:cs typeface="Times New Roman" pitchFamily="18" charset="0"/>
                      </a:endParaRPr>
                    </a:p>
                  </a:txBody>
                  <a:tcPr>
                    <a:solidFill>
                      <a:schemeClr val="bg1"/>
                    </a:solidFill>
                  </a:tcPr>
                </a:tc>
                <a:extLst>
                  <a:ext uri="{0D108BD9-81ED-4DB2-BD59-A6C34878D82A}">
                    <a16:rowId xmlns="" xmlns:a16="http://schemas.microsoft.com/office/drawing/2014/main" val="2565427078"/>
                  </a:ext>
                </a:extLst>
              </a:tr>
            </a:tbl>
          </a:graphicData>
        </a:graphic>
      </p:graphicFrame>
      <p:sp>
        <p:nvSpPr>
          <p:cNvPr id="3" name="Rettangolo 2"/>
          <p:cNvSpPr/>
          <p:nvPr/>
        </p:nvSpPr>
        <p:spPr>
          <a:xfrm>
            <a:off x="177421" y="5185344"/>
            <a:ext cx="11791666" cy="1323439"/>
          </a:xfrm>
          <a:prstGeom prst="rect">
            <a:avLst/>
          </a:prstGeom>
        </p:spPr>
        <p:txBody>
          <a:bodyPr wrap="square">
            <a:spAutoFit/>
          </a:bodyPr>
          <a:lstStyle/>
          <a:p>
            <a:pPr algn="ctr">
              <a:spcBef>
                <a:spcPts val="1000"/>
              </a:spcBef>
              <a:buClr>
                <a:srgbClr val="C00000"/>
              </a:buClr>
            </a:pPr>
            <a:r>
              <a:rPr lang="it-IT" sz="2000" b="1" dirty="0">
                <a:solidFill>
                  <a:srgbClr val="C00000"/>
                </a:solidFill>
                <a:latin typeface="Times New Roman" panose="02020603050405020304" pitchFamily="18" charset="0"/>
                <a:cs typeface="Times New Roman" panose="02020603050405020304" pitchFamily="18" charset="0"/>
              </a:rPr>
              <a:t>In questa </a:t>
            </a:r>
            <a:r>
              <a:rPr lang="it-IT" sz="2000" b="1" dirty="0" smtClean="0">
                <a:solidFill>
                  <a:srgbClr val="C00000"/>
                </a:solidFill>
                <a:latin typeface="Times New Roman" panose="02020603050405020304" pitchFamily="18" charset="0"/>
                <a:cs typeface="Times New Roman" panose="02020603050405020304" pitchFamily="18" charset="0"/>
              </a:rPr>
              <a:t>fase…il </a:t>
            </a:r>
            <a:r>
              <a:rPr lang="it-IT" sz="2000" b="1" dirty="0">
                <a:solidFill>
                  <a:srgbClr val="C00000"/>
                </a:solidFill>
                <a:latin typeface="Times New Roman" panose="02020603050405020304" pitchFamily="18" charset="0"/>
                <a:cs typeface="Times New Roman" panose="02020603050405020304" pitchFamily="18" charset="0"/>
              </a:rPr>
              <a:t>Docente estrapola dalla disciplina il contenuto da </a:t>
            </a:r>
            <a:r>
              <a:rPr lang="it-IT" sz="2000" b="1" dirty="0" smtClean="0">
                <a:solidFill>
                  <a:srgbClr val="C00000"/>
                </a:solidFill>
                <a:latin typeface="Times New Roman" panose="02020603050405020304" pitchFamily="18" charset="0"/>
                <a:cs typeface="Times New Roman" panose="02020603050405020304" pitchFamily="18" charset="0"/>
              </a:rPr>
              <a:t>costruire, sceglie </a:t>
            </a:r>
            <a:r>
              <a:rPr lang="it-IT" sz="2000" b="1" dirty="0">
                <a:solidFill>
                  <a:srgbClr val="C00000"/>
                </a:solidFill>
                <a:latin typeface="Times New Roman" panose="02020603050405020304" pitchFamily="18" charset="0"/>
                <a:cs typeface="Times New Roman" panose="02020603050405020304" pitchFamily="18" charset="0"/>
              </a:rPr>
              <a:t>con attenzione gli strumenti e i </a:t>
            </a:r>
            <a:r>
              <a:rPr lang="it-IT" sz="2000" b="1" dirty="0" smtClean="0">
                <a:solidFill>
                  <a:srgbClr val="C00000"/>
                </a:solidFill>
                <a:latin typeface="Times New Roman" panose="02020603050405020304" pitchFamily="18" charset="0"/>
                <a:cs typeface="Times New Roman" panose="02020603050405020304" pitchFamily="18" charset="0"/>
              </a:rPr>
              <a:t>materiali, organizza </a:t>
            </a:r>
            <a:r>
              <a:rPr lang="it-IT" sz="2000" b="1" dirty="0">
                <a:solidFill>
                  <a:srgbClr val="C00000"/>
                </a:solidFill>
                <a:latin typeface="Times New Roman" panose="02020603050405020304" pitchFamily="18" charset="0"/>
                <a:cs typeface="Times New Roman" panose="02020603050405020304" pitchFamily="18" charset="0"/>
              </a:rPr>
              <a:t>lo spazio fisico e mentale per favorire </a:t>
            </a:r>
            <a:r>
              <a:rPr lang="it-IT" sz="2000" b="1" dirty="0" smtClean="0">
                <a:solidFill>
                  <a:srgbClr val="C00000"/>
                </a:solidFill>
                <a:latin typeface="Times New Roman" panose="02020603050405020304" pitchFamily="18" charset="0"/>
                <a:cs typeface="Times New Roman" panose="02020603050405020304" pitchFamily="18" charset="0"/>
              </a:rPr>
              <a:t>l’apprendimento, struttura </a:t>
            </a:r>
            <a:r>
              <a:rPr lang="it-IT" sz="2000" b="1" dirty="0">
                <a:solidFill>
                  <a:srgbClr val="C00000"/>
                </a:solidFill>
                <a:latin typeface="Times New Roman" panose="02020603050405020304" pitchFamily="18" charset="0"/>
                <a:cs typeface="Times New Roman" panose="02020603050405020304" pitchFamily="18" charset="0"/>
              </a:rPr>
              <a:t>momenti e scopi ben </a:t>
            </a:r>
            <a:r>
              <a:rPr lang="it-IT" sz="2000" b="1" dirty="0" smtClean="0">
                <a:solidFill>
                  <a:srgbClr val="C00000"/>
                </a:solidFill>
                <a:latin typeface="Times New Roman" panose="02020603050405020304" pitchFamily="18" charset="0"/>
                <a:cs typeface="Times New Roman" panose="02020603050405020304" pitchFamily="18" charset="0"/>
              </a:rPr>
              <a:t>precisi, individua </a:t>
            </a:r>
            <a:r>
              <a:rPr lang="it-IT" sz="2000" b="1" dirty="0">
                <a:solidFill>
                  <a:srgbClr val="C00000"/>
                </a:solidFill>
                <a:latin typeface="Times New Roman" panose="02020603050405020304" pitchFamily="18" charset="0"/>
                <a:cs typeface="Times New Roman" panose="02020603050405020304" pitchFamily="18" charset="0"/>
              </a:rPr>
              <a:t>le strategie da attivare e le competenze da </a:t>
            </a:r>
            <a:r>
              <a:rPr lang="it-IT" sz="2000" b="1" dirty="0" smtClean="0">
                <a:solidFill>
                  <a:srgbClr val="C00000"/>
                </a:solidFill>
                <a:latin typeface="Times New Roman" panose="02020603050405020304" pitchFamily="18" charset="0"/>
                <a:cs typeface="Times New Roman" panose="02020603050405020304" pitchFamily="18" charset="0"/>
              </a:rPr>
              <a:t>raggiungere,  </a:t>
            </a:r>
            <a:r>
              <a:rPr lang="it-IT" sz="2000" b="1" dirty="0">
                <a:solidFill>
                  <a:srgbClr val="C00000"/>
                </a:solidFill>
                <a:latin typeface="Times New Roman" panose="02020603050405020304" pitchFamily="18" charset="0"/>
                <a:cs typeface="Times New Roman" panose="02020603050405020304" pitchFamily="18" charset="0"/>
              </a:rPr>
              <a:t>progetta le varie </a:t>
            </a:r>
            <a:r>
              <a:rPr lang="it-IT" sz="2000" b="1" dirty="0" smtClean="0">
                <a:solidFill>
                  <a:srgbClr val="C00000"/>
                </a:solidFill>
                <a:latin typeface="Times New Roman" panose="02020603050405020304" pitchFamily="18" charset="0"/>
                <a:cs typeface="Times New Roman" panose="02020603050405020304" pitchFamily="18" charset="0"/>
              </a:rPr>
              <a:t>situazioni </a:t>
            </a:r>
            <a:r>
              <a:rPr lang="it-IT" sz="2000" b="1" dirty="0">
                <a:solidFill>
                  <a:srgbClr val="C00000"/>
                </a:solidFill>
                <a:latin typeface="Times New Roman" panose="02020603050405020304" pitchFamily="18" charset="0"/>
                <a:cs typeface="Times New Roman" panose="02020603050405020304" pitchFamily="18" charset="0"/>
              </a:rPr>
              <a:t>di apprendimento potenziale.</a:t>
            </a:r>
          </a:p>
        </p:txBody>
      </p:sp>
      <p:sp>
        <p:nvSpPr>
          <p:cNvPr id="5" name="Ovale 3"/>
          <p:cNvSpPr>
            <a:spLocks noChangeAspect="1"/>
          </p:cNvSpPr>
          <p:nvPr/>
        </p:nvSpPr>
        <p:spPr>
          <a:xfrm>
            <a:off x="1569493" y="0"/>
            <a:ext cx="2115403" cy="1801504"/>
          </a:xfrm>
          <a:prstGeom prst="ellipse">
            <a:avLst/>
          </a:prstGeom>
          <a:solidFill>
            <a:srgbClr val="0080B1"/>
          </a:solidFill>
          <a:ln w="38100" cap="flat" cmpd="sng" algn="ctr">
            <a:solidFill>
              <a:srgbClr val="FFFFFF"/>
            </a:solidFill>
            <a:prstDash val="solid"/>
          </a:ln>
          <a:effectLst/>
        </p:spPr>
        <p:txBody>
          <a:bodyPr lIns="0" tIns="36000" rIns="0" bIns="36000" rtlCol="0" anchor="ctr"/>
          <a:lstStyle/>
          <a:p>
            <a:pPr algn="ctr">
              <a:defRPr/>
            </a:pPr>
            <a:r>
              <a:rPr lang="it-IT" sz="1600" b="1" kern="0" dirty="0">
                <a:solidFill>
                  <a:srgbClr val="FFFFFF"/>
                </a:solidFill>
                <a:latin typeface="Arial Narrow"/>
              </a:rPr>
              <a:t>PROGETTAZIONE DIDATTICA</a:t>
            </a:r>
          </a:p>
        </p:txBody>
      </p:sp>
      <p:pic>
        <p:nvPicPr>
          <p:cNvPr id="8194" name="Picture 2" descr="Visualizza immagine di orig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6513" y="150125"/>
            <a:ext cx="1815154" cy="154219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Visualizza immagine di ori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1550" y="95533"/>
            <a:ext cx="1897039" cy="1651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3009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olo 1"/>
          <p:cNvSpPr>
            <a:spLocks noGrp="1"/>
          </p:cNvSpPr>
          <p:nvPr>
            <p:ph type="title"/>
          </p:nvPr>
        </p:nvSpPr>
        <p:spPr>
          <a:xfrm>
            <a:off x="2456596" y="274638"/>
            <a:ext cx="9567081" cy="1143000"/>
          </a:xfrm>
        </p:spPr>
        <p:txBody>
          <a:bodyPr>
            <a:noAutofit/>
          </a:bodyPr>
          <a:lstStyle/>
          <a:p>
            <a:pPr algn="ctr"/>
            <a:r>
              <a:rPr lang="it-IT" sz="2800" b="1" dirty="0">
                <a:solidFill>
                  <a:srgbClr val="C00000"/>
                </a:solidFill>
                <a:latin typeface="Times New Roman" pitchFamily="18" charset="0"/>
                <a:cs typeface="Times New Roman" pitchFamily="18" charset="0"/>
              </a:rPr>
              <a:t>I TEMPI PER LA REALIZZAZIONE </a:t>
            </a:r>
            <a:r>
              <a:rPr lang="it-IT" sz="2800" b="1" dirty="0" smtClean="0">
                <a:solidFill>
                  <a:srgbClr val="C00000"/>
                </a:solidFill>
                <a:latin typeface="Times New Roman" pitchFamily="18" charset="0"/>
                <a:cs typeface="Times New Roman" pitchFamily="18" charset="0"/>
              </a:rPr>
              <a:t>DELLA LEZIONE </a:t>
            </a:r>
            <a:br>
              <a:rPr lang="it-IT" sz="2800" b="1" dirty="0" smtClean="0">
                <a:solidFill>
                  <a:srgbClr val="C00000"/>
                </a:solidFill>
                <a:latin typeface="Times New Roman" pitchFamily="18" charset="0"/>
                <a:cs typeface="Times New Roman" pitchFamily="18" charset="0"/>
              </a:rPr>
            </a:br>
            <a:r>
              <a:rPr lang="it-IT" sz="2800" b="1" dirty="0" smtClean="0">
                <a:solidFill>
                  <a:srgbClr val="C00000"/>
                </a:solidFill>
                <a:latin typeface="Times New Roman" pitchFamily="18" charset="0"/>
                <a:cs typeface="Times New Roman" pitchFamily="18" charset="0"/>
              </a:rPr>
              <a:t>«LE LEVE DI III GENERE»</a:t>
            </a:r>
            <a:endParaRPr lang="it-IT" sz="2800" b="1" dirty="0">
              <a:solidFill>
                <a:srgbClr val="C00000"/>
              </a:solidFill>
              <a:latin typeface="Times New Roman" pitchFamily="18" charset="0"/>
              <a:cs typeface="Times New Roman" pitchFamily="18" charset="0"/>
            </a:endParaRPr>
          </a:p>
        </p:txBody>
      </p:sp>
      <p:sp>
        <p:nvSpPr>
          <p:cNvPr id="5" name="Segnaposto contenuto 2"/>
          <p:cNvSpPr>
            <a:spLocks noGrp="1"/>
          </p:cNvSpPr>
          <p:nvPr>
            <p:ph idx="1"/>
          </p:nvPr>
        </p:nvSpPr>
        <p:spPr>
          <a:xfrm>
            <a:off x="272955" y="1859516"/>
            <a:ext cx="11668836" cy="2030100"/>
          </a:xfrm>
        </p:spPr>
        <p:txBody>
          <a:bodyPr>
            <a:normAutofit fontScale="92500" lnSpcReduction="10000"/>
          </a:bodyPr>
          <a:lstStyle/>
          <a:p>
            <a:pPr marL="0" indent="0" algn="ctr">
              <a:buClr>
                <a:schemeClr val="accent4">
                  <a:lumMod val="50000"/>
                </a:schemeClr>
              </a:buClr>
              <a:buNone/>
            </a:pPr>
            <a:r>
              <a:rPr lang="it-IT" sz="3000" dirty="0">
                <a:latin typeface="Times New Roman" pitchFamily="18" charset="0"/>
                <a:cs typeface="Times New Roman" pitchFamily="18" charset="0"/>
              </a:rPr>
              <a:t>La lezione </a:t>
            </a:r>
            <a:r>
              <a:rPr lang="it-IT" sz="3000" dirty="0" smtClean="0">
                <a:latin typeface="Times New Roman" pitchFamily="18" charset="0"/>
                <a:cs typeface="Times New Roman" pitchFamily="18" charset="0"/>
              </a:rPr>
              <a:t>«le leve di III genere» è </a:t>
            </a:r>
            <a:r>
              <a:rPr lang="it-IT" sz="3000" dirty="0">
                <a:latin typeface="Times New Roman" pitchFamily="18" charset="0"/>
                <a:cs typeface="Times New Roman" pitchFamily="18" charset="0"/>
              </a:rPr>
              <a:t>progettata nel </a:t>
            </a:r>
            <a:r>
              <a:rPr lang="it-IT" sz="3000" dirty="0" smtClean="0">
                <a:latin typeface="Times New Roman" pitchFamily="18" charset="0"/>
                <a:cs typeface="Times New Roman" pitchFamily="18" charset="0"/>
              </a:rPr>
              <a:t>II</a:t>
            </a:r>
            <a:r>
              <a:rPr lang="it-IT" sz="3000" b="1" dirty="0" smtClean="0">
                <a:latin typeface="Times New Roman" pitchFamily="18" charset="0"/>
                <a:cs typeface="Times New Roman" pitchFamily="18" charset="0"/>
              </a:rPr>
              <a:t> Quadrimestre</a:t>
            </a:r>
          </a:p>
          <a:p>
            <a:pPr marL="0" indent="0" algn="ctr">
              <a:buClr>
                <a:schemeClr val="accent4">
                  <a:lumMod val="50000"/>
                </a:schemeClr>
              </a:buClr>
              <a:buNone/>
            </a:pPr>
            <a:r>
              <a:rPr lang="it-IT" sz="3000" b="1" dirty="0" smtClean="0">
                <a:latin typeface="Times New Roman" pitchFamily="18" charset="0"/>
                <a:cs typeface="Times New Roman" pitchFamily="18" charset="0"/>
              </a:rPr>
              <a:t> della classe II B</a:t>
            </a:r>
            <a:r>
              <a:rPr lang="it-IT" sz="3000" dirty="0" smtClean="0">
                <a:latin typeface="Times New Roman" pitchFamily="18" charset="0"/>
                <a:cs typeface="Times New Roman" pitchFamily="18" charset="0"/>
              </a:rPr>
              <a:t>, verosimilmente nel </a:t>
            </a:r>
            <a:r>
              <a:rPr lang="it-IT" sz="3000" dirty="0">
                <a:latin typeface="Times New Roman" pitchFamily="18" charset="0"/>
                <a:cs typeface="Times New Roman" pitchFamily="18" charset="0"/>
              </a:rPr>
              <a:t>mese di </a:t>
            </a:r>
            <a:r>
              <a:rPr lang="it-IT" sz="3000" dirty="0" smtClean="0">
                <a:latin typeface="Times New Roman" pitchFamily="18" charset="0"/>
                <a:cs typeface="Times New Roman" pitchFamily="18" charset="0"/>
              </a:rPr>
              <a:t>aprile-maggio</a:t>
            </a:r>
            <a:endParaRPr lang="it-IT" sz="3000" dirty="0">
              <a:latin typeface="Times New Roman" pitchFamily="18" charset="0"/>
              <a:cs typeface="Times New Roman" pitchFamily="18" charset="0"/>
            </a:endParaRPr>
          </a:p>
          <a:p>
            <a:pPr marL="0" indent="0" algn="ctr">
              <a:lnSpc>
                <a:spcPct val="150000"/>
              </a:lnSpc>
              <a:spcAft>
                <a:spcPts val="0"/>
              </a:spcAft>
              <a:buNone/>
            </a:pPr>
            <a:r>
              <a:rPr lang="it-IT" sz="2400" i="1" dirty="0" smtClean="0">
                <a:latin typeface="Times New Roman"/>
                <a:ea typeface="Times New Roman"/>
              </a:rPr>
              <a:t>Il </a:t>
            </a:r>
            <a:r>
              <a:rPr lang="it-IT" sz="2400" i="1" dirty="0">
                <a:latin typeface="Times New Roman"/>
                <a:ea typeface="Times New Roman"/>
              </a:rPr>
              <a:t>tempo di realizzazione previsto per lo svolgimento dell’argomento e delle prove di verifica, finalizzate a valutare il raggiungimento degli obiettivi, sono pari a cinque ore  così ripartite</a:t>
            </a:r>
            <a:r>
              <a:rPr lang="it-IT" sz="2400" i="1" dirty="0" smtClean="0">
                <a:latin typeface="Times New Roman"/>
                <a:ea typeface="Times New Roman"/>
              </a:rPr>
              <a:t>:</a:t>
            </a:r>
            <a:endParaRPr lang="it-IT" sz="2400" i="1" dirty="0">
              <a:latin typeface="Times New Roman"/>
              <a:ea typeface="Times New Roman"/>
            </a:endParaRPr>
          </a:p>
        </p:txBody>
      </p:sp>
      <p:sp>
        <p:nvSpPr>
          <p:cNvPr id="6" name="Ovale 3"/>
          <p:cNvSpPr>
            <a:spLocks noChangeAspect="1"/>
          </p:cNvSpPr>
          <p:nvPr/>
        </p:nvSpPr>
        <p:spPr>
          <a:xfrm>
            <a:off x="54591" y="54592"/>
            <a:ext cx="2129052" cy="1869743"/>
          </a:xfrm>
          <a:prstGeom prst="ellipse">
            <a:avLst/>
          </a:prstGeom>
          <a:solidFill>
            <a:srgbClr val="0080B1"/>
          </a:solidFill>
          <a:ln w="38100" cap="flat" cmpd="sng" algn="ctr">
            <a:solidFill>
              <a:srgbClr val="FFFFFF"/>
            </a:solidFill>
            <a:prstDash val="solid"/>
          </a:ln>
          <a:effectLst/>
        </p:spPr>
        <p:txBody>
          <a:bodyPr lIns="0" tIns="36000" rIns="0" bIns="36000" rtlCol="0" anchor="ctr"/>
          <a:lstStyle/>
          <a:p>
            <a:pPr algn="ctr">
              <a:defRPr/>
            </a:pPr>
            <a:r>
              <a:rPr lang="it-IT" sz="1600" b="1" kern="0" dirty="0">
                <a:solidFill>
                  <a:srgbClr val="FFFFFF"/>
                </a:solidFill>
                <a:latin typeface="Arial Narrow"/>
              </a:rPr>
              <a:t>PROGETTAZIONE DIDATTICA</a:t>
            </a:r>
          </a:p>
        </p:txBody>
      </p:sp>
      <p:sp>
        <p:nvSpPr>
          <p:cNvPr id="2" name="Rettangolo 1"/>
          <p:cNvSpPr/>
          <p:nvPr/>
        </p:nvSpPr>
        <p:spPr>
          <a:xfrm>
            <a:off x="204716" y="6163682"/>
            <a:ext cx="11805314" cy="553998"/>
          </a:xfrm>
          <a:prstGeom prst="rect">
            <a:avLst/>
          </a:prstGeom>
        </p:spPr>
        <p:txBody>
          <a:bodyPr wrap="square">
            <a:spAutoFit/>
          </a:bodyPr>
          <a:lstStyle/>
          <a:p>
            <a:pPr lvl="0" algn="ctr">
              <a:lnSpc>
                <a:spcPct val="150000"/>
              </a:lnSpc>
              <a:spcBef>
                <a:spcPct val="20000"/>
              </a:spcBef>
              <a:tabLst>
                <a:tab pos="2371725" algn="l"/>
              </a:tabLst>
            </a:pPr>
            <a:r>
              <a:rPr lang="it-IT" sz="2000" i="1" dirty="0">
                <a:solidFill>
                  <a:prstClr val="black"/>
                </a:solidFill>
                <a:latin typeface="Times New Roman"/>
                <a:ea typeface="Times New Roman"/>
              </a:rPr>
              <a:t>Tale previsione è soggetta a variazione se dalle verifiche si ravvisasse </a:t>
            </a:r>
            <a:r>
              <a:rPr lang="it-IT" sz="2000" i="1" dirty="0" smtClean="0">
                <a:solidFill>
                  <a:prstClr val="black"/>
                </a:solidFill>
                <a:latin typeface="Times New Roman"/>
                <a:ea typeface="Times New Roman"/>
              </a:rPr>
              <a:t>l’opportunità </a:t>
            </a:r>
            <a:r>
              <a:rPr lang="it-IT" sz="2000" i="1" dirty="0">
                <a:solidFill>
                  <a:prstClr val="black"/>
                </a:solidFill>
                <a:latin typeface="Times New Roman"/>
                <a:ea typeface="Times New Roman"/>
              </a:rPr>
              <a:t>di approfondimento</a:t>
            </a:r>
            <a:endParaRPr lang="it-IT" sz="2000" i="1" dirty="0">
              <a:solidFill>
                <a:prstClr val="black"/>
              </a:solidFill>
              <a:latin typeface="Times New Roman" pitchFamily="18" charset="0"/>
              <a:cs typeface="Times New Roman" pitchFamily="18" charset="0"/>
            </a:endParaRPr>
          </a:p>
        </p:txBody>
      </p:sp>
      <p:sp>
        <p:nvSpPr>
          <p:cNvPr id="3" name="Rettangolo 2"/>
          <p:cNvSpPr/>
          <p:nvPr/>
        </p:nvSpPr>
        <p:spPr>
          <a:xfrm>
            <a:off x="2938846" y="3731969"/>
            <a:ext cx="6096000" cy="2554545"/>
          </a:xfrm>
          <a:prstGeom prst="rect">
            <a:avLst/>
          </a:prstGeom>
        </p:spPr>
        <p:txBody>
          <a:bodyPr>
            <a:spAutoFit/>
          </a:bodyPr>
          <a:lstStyle/>
          <a:p>
            <a:pPr marL="342900" lvl="0" indent="-342900">
              <a:lnSpc>
                <a:spcPct val="150000"/>
              </a:lnSpc>
              <a:spcBef>
                <a:spcPct val="20000"/>
              </a:spcBef>
              <a:buFont typeface="Wingdings" pitchFamily="2" charset="2"/>
              <a:buChar char="Ø"/>
            </a:pPr>
            <a:r>
              <a:rPr lang="it-IT" sz="1600" dirty="0">
                <a:solidFill>
                  <a:prstClr val="black"/>
                </a:solidFill>
                <a:latin typeface="Times New Roman"/>
                <a:ea typeface="Times New Roman"/>
              </a:rPr>
              <a:t>verifica dei prerequisiti: 30 </a:t>
            </a:r>
            <a:r>
              <a:rPr lang="it-IT" sz="1600" dirty="0" smtClean="0">
                <a:solidFill>
                  <a:prstClr val="black"/>
                </a:solidFill>
                <a:latin typeface="Times New Roman"/>
                <a:ea typeface="Times New Roman"/>
              </a:rPr>
              <a:t>minuti</a:t>
            </a:r>
          </a:p>
          <a:p>
            <a:pPr marL="342900" lvl="0" indent="-342900">
              <a:lnSpc>
                <a:spcPct val="150000"/>
              </a:lnSpc>
              <a:spcBef>
                <a:spcPct val="20000"/>
              </a:spcBef>
              <a:buFont typeface="Wingdings" pitchFamily="2" charset="2"/>
              <a:buChar char="Ø"/>
            </a:pPr>
            <a:r>
              <a:rPr lang="it-IT" sz="1600" dirty="0" smtClean="0">
                <a:solidFill>
                  <a:prstClr val="black"/>
                </a:solidFill>
                <a:latin typeface="Times New Roman"/>
                <a:ea typeface="Times New Roman"/>
              </a:rPr>
              <a:t>spiegazione </a:t>
            </a:r>
            <a:r>
              <a:rPr lang="it-IT" sz="1600" dirty="0">
                <a:solidFill>
                  <a:prstClr val="black"/>
                </a:solidFill>
                <a:latin typeface="Times New Roman"/>
                <a:ea typeface="Times New Roman"/>
              </a:rPr>
              <a:t>e lezione </a:t>
            </a:r>
            <a:r>
              <a:rPr lang="it-IT" sz="1600" dirty="0" smtClean="0">
                <a:solidFill>
                  <a:prstClr val="black"/>
                </a:solidFill>
                <a:latin typeface="Times New Roman"/>
                <a:ea typeface="Times New Roman"/>
              </a:rPr>
              <a:t>interattiva/operativa </a:t>
            </a:r>
            <a:r>
              <a:rPr lang="it-IT" sz="1600" dirty="0">
                <a:solidFill>
                  <a:prstClr val="black"/>
                </a:solidFill>
                <a:latin typeface="Times New Roman"/>
                <a:ea typeface="Times New Roman"/>
              </a:rPr>
              <a:t>con la classe: 2 </a:t>
            </a:r>
            <a:r>
              <a:rPr lang="it-IT" sz="1600" dirty="0" smtClean="0">
                <a:solidFill>
                  <a:prstClr val="black"/>
                </a:solidFill>
                <a:latin typeface="Times New Roman"/>
                <a:ea typeface="Times New Roman"/>
              </a:rPr>
              <a:t>ore</a:t>
            </a:r>
          </a:p>
          <a:p>
            <a:pPr marL="342900" lvl="0" indent="-342900">
              <a:lnSpc>
                <a:spcPct val="150000"/>
              </a:lnSpc>
              <a:spcBef>
                <a:spcPct val="20000"/>
              </a:spcBef>
              <a:buFont typeface="Wingdings" pitchFamily="2" charset="2"/>
              <a:buChar char="Ø"/>
            </a:pPr>
            <a:r>
              <a:rPr lang="it-IT" sz="1600" dirty="0" smtClean="0">
                <a:solidFill>
                  <a:prstClr val="black"/>
                </a:solidFill>
                <a:latin typeface="Times New Roman"/>
                <a:ea typeface="Times New Roman"/>
              </a:rPr>
              <a:t>verifica </a:t>
            </a:r>
            <a:r>
              <a:rPr lang="it-IT" sz="1600" dirty="0">
                <a:solidFill>
                  <a:prstClr val="black"/>
                </a:solidFill>
                <a:latin typeface="Times New Roman"/>
                <a:ea typeface="Times New Roman"/>
              </a:rPr>
              <a:t>orale: 1 </a:t>
            </a:r>
            <a:r>
              <a:rPr lang="it-IT" sz="1600" dirty="0" smtClean="0">
                <a:solidFill>
                  <a:prstClr val="black"/>
                </a:solidFill>
                <a:latin typeface="Times New Roman"/>
                <a:ea typeface="Times New Roman"/>
              </a:rPr>
              <a:t>ora</a:t>
            </a:r>
          </a:p>
          <a:p>
            <a:pPr marL="342900" lvl="0" indent="-342900">
              <a:lnSpc>
                <a:spcPct val="150000"/>
              </a:lnSpc>
              <a:spcBef>
                <a:spcPct val="20000"/>
              </a:spcBef>
              <a:buFont typeface="Wingdings" pitchFamily="2" charset="2"/>
              <a:buChar char="Ø"/>
            </a:pPr>
            <a:r>
              <a:rPr lang="it-IT" sz="1600" dirty="0" smtClean="0">
                <a:solidFill>
                  <a:prstClr val="black"/>
                </a:solidFill>
                <a:latin typeface="Times New Roman"/>
                <a:ea typeface="Times New Roman"/>
              </a:rPr>
              <a:t>verifica </a:t>
            </a:r>
            <a:r>
              <a:rPr lang="it-IT" sz="1600" dirty="0">
                <a:solidFill>
                  <a:prstClr val="black"/>
                </a:solidFill>
                <a:latin typeface="Times New Roman"/>
                <a:ea typeface="Times New Roman"/>
              </a:rPr>
              <a:t>scritta: 30 minuti </a:t>
            </a:r>
            <a:endParaRPr lang="it-IT" sz="1600" dirty="0" smtClean="0">
              <a:solidFill>
                <a:prstClr val="black"/>
              </a:solidFill>
              <a:latin typeface="Times New Roman"/>
              <a:ea typeface="Times New Roman"/>
            </a:endParaRPr>
          </a:p>
          <a:p>
            <a:pPr marL="342900" lvl="0" indent="-342900">
              <a:lnSpc>
                <a:spcPct val="150000"/>
              </a:lnSpc>
              <a:spcBef>
                <a:spcPct val="20000"/>
              </a:spcBef>
              <a:buFont typeface="Wingdings" pitchFamily="2" charset="2"/>
              <a:buChar char="Ø"/>
            </a:pPr>
            <a:r>
              <a:rPr lang="it-IT" sz="1600" dirty="0" smtClean="0">
                <a:solidFill>
                  <a:prstClr val="black"/>
                </a:solidFill>
                <a:latin typeface="Times New Roman"/>
                <a:ea typeface="Times New Roman"/>
              </a:rPr>
              <a:t>discussione </a:t>
            </a:r>
            <a:r>
              <a:rPr lang="it-IT" sz="1600" dirty="0">
                <a:solidFill>
                  <a:prstClr val="black"/>
                </a:solidFill>
                <a:latin typeface="Times New Roman"/>
                <a:ea typeface="Times New Roman"/>
              </a:rPr>
              <a:t>della prova con chiarimenti sugli errori: 30 </a:t>
            </a:r>
            <a:r>
              <a:rPr lang="it-IT" sz="1600" dirty="0" smtClean="0">
                <a:solidFill>
                  <a:prstClr val="black"/>
                </a:solidFill>
                <a:latin typeface="Times New Roman"/>
                <a:ea typeface="Times New Roman"/>
              </a:rPr>
              <a:t>minuti</a:t>
            </a:r>
          </a:p>
          <a:p>
            <a:pPr marL="342900" lvl="0" indent="-342900">
              <a:lnSpc>
                <a:spcPct val="150000"/>
              </a:lnSpc>
              <a:spcBef>
                <a:spcPct val="20000"/>
              </a:spcBef>
              <a:buFont typeface="Wingdings" pitchFamily="2" charset="2"/>
              <a:buChar char="Ø"/>
            </a:pPr>
            <a:r>
              <a:rPr lang="it-IT" sz="1600" dirty="0" smtClean="0">
                <a:solidFill>
                  <a:prstClr val="black"/>
                </a:solidFill>
                <a:latin typeface="Times New Roman"/>
                <a:ea typeface="Times New Roman"/>
              </a:rPr>
              <a:t>attività </a:t>
            </a:r>
            <a:r>
              <a:rPr lang="it-IT" sz="1600" dirty="0">
                <a:solidFill>
                  <a:prstClr val="black"/>
                </a:solidFill>
                <a:latin typeface="Times New Roman"/>
                <a:ea typeface="Times New Roman"/>
              </a:rPr>
              <a:t>di recupero e potenziamento: 30 minuti</a:t>
            </a:r>
          </a:p>
        </p:txBody>
      </p:sp>
      <p:pic>
        <p:nvPicPr>
          <p:cNvPr id="7170" name="Picture 2" descr="Visualizza immagine di orig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6223" y="3821378"/>
            <a:ext cx="3425588" cy="237471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Visualizza immagine di ori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843" y="3970630"/>
            <a:ext cx="2429302" cy="2095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1338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egnaposto contenuto 3"/>
          <p:cNvSpPr>
            <a:spLocks noGrp="1"/>
          </p:cNvSpPr>
          <p:nvPr>
            <p:ph idx="1"/>
          </p:nvPr>
        </p:nvSpPr>
        <p:spPr>
          <a:xfrm>
            <a:off x="873457" y="2359079"/>
            <a:ext cx="5222542" cy="1635627"/>
          </a:xfrm>
        </p:spPr>
        <p:txBody>
          <a:bodyPr>
            <a:normAutofit/>
          </a:bodyPr>
          <a:lstStyle/>
          <a:p>
            <a:pPr lvl="0">
              <a:spcBef>
                <a:spcPts val="0"/>
              </a:spcBef>
              <a:buClr>
                <a:srgbClr val="4F81BD"/>
              </a:buClr>
              <a:buFont typeface="Wingdings" pitchFamily="2" charset="2"/>
              <a:buChar char="Ø"/>
            </a:pPr>
            <a:r>
              <a:rPr lang="it-IT" sz="1600" b="1" dirty="0">
                <a:latin typeface="Times New Roman" pitchFamily="18" charset="0"/>
                <a:cs typeface="Times New Roman" pitchFamily="18" charset="0"/>
              </a:rPr>
              <a:t>l</a:t>
            </a:r>
            <a:r>
              <a:rPr lang="it-IT" sz="1600" b="1" dirty="0" smtClean="0">
                <a:latin typeface="Times New Roman" pitchFamily="18" charset="0"/>
                <a:cs typeface="Times New Roman" pitchFamily="18" charset="0"/>
              </a:rPr>
              <a:t>ibro </a:t>
            </a:r>
            <a:r>
              <a:rPr lang="it-IT" sz="1600" b="1" dirty="0">
                <a:latin typeface="Times New Roman" pitchFamily="18" charset="0"/>
                <a:cs typeface="Times New Roman" pitchFamily="18" charset="0"/>
              </a:rPr>
              <a:t>di testo e altri testi di </a:t>
            </a:r>
            <a:r>
              <a:rPr lang="it-IT" sz="1600" b="1" dirty="0" smtClean="0">
                <a:latin typeface="Times New Roman" pitchFamily="18" charset="0"/>
                <a:cs typeface="Times New Roman" pitchFamily="18" charset="0"/>
              </a:rPr>
              <a:t>supporto, fogli e penne</a:t>
            </a:r>
          </a:p>
          <a:p>
            <a:pPr lvl="0">
              <a:spcBef>
                <a:spcPts val="0"/>
              </a:spcBef>
              <a:buClr>
                <a:srgbClr val="4F81BD"/>
              </a:buClr>
              <a:buFont typeface="Wingdings" pitchFamily="2" charset="2"/>
              <a:buChar char="Ø"/>
            </a:pPr>
            <a:r>
              <a:rPr lang="it-IT" sz="1600" b="1" dirty="0">
                <a:latin typeface="Times New Roman" pitchFamily="18" charset="0"/>
                <a:cs typeface="Times New Roman" pitchFamily="18" charset="0"/>
              </a:rPr>
              <a:t>s</a:t>
            </a:r>
            <a:r>
              <a:rPr lang="it-IT" sz="1600" b="1" dirty="0" smtClean="0">
                <a:latin typeface="Times New Roman" pitchFamily="18" charset="0"/>
                <a:cs typeface="Times New Roman" pitchFamily="18" charset="0"/>
              </a:rPr>
              <a:t>lide </a:t>
            </a:r>
            <a:r>
              <a:rPr lang="it-IT" sz="1600" b="1" dirty="0">
                <a:latin typeface="Times New Roman" pitchFamily="18" charset="0"/>
                <a:cs typeface="Times New Roman" pitchFamily="18" charset="0"/>
              </a:rPr>
              <a:t>della </a:t>
            </a:r>
            <a:r>
              <a:rPr lang="it-IT" sz="1600" b="1" dirty="0" smtClean="0">
                <a:latin typeface="Times New Roman" pitchFamily="18" charset="0"/>
                <a:cs typeface="Times New Roman" pitchFamily="18" charset="0"/>
              </a:rPr>
              <a:t>lezione</a:t>
            </a:r>
          </a:p>
          <a:p>
            <a:pPr lvl="0">
              <a:spcBef>
                <a:spcPts val="0"/>
              </a:spcBef>
              <a:buClr>
                <a:srgbClr val="4F81BD"/>
              </a:buClr>
              <a:buFont typeface="Wingdings" pitchFamily="2" charset="2"/>
              <a:buChar char="Ø"/>
            </a:pPr>
            <a:r>
              <a:rPr lang="it-IT" sz="1600" b="1" dirty="0">
                <a:latin typeface="Times New Roman" pitchFamily="18" charset="0"/>
                <a:cs typeface="Times New Roman" pitchFamily="18" charset="0"/>
              </a:rPr>
              <a:t>m</a:t>
            </a:r>
            <a:r>
              <a:rPr lang="it-IT" sz="1600" b="1" dirty="0" smtClean="0">
                <a:latin typeface="Times New Roman" pitchFamily="18" charset="0"/>
                <a:cs typeface="Times New Roman" pitchFamily="18" charset="0"/>
              </a:rPr>
              <a:t>ateriale </a:t>
            </a:r>
            <a:r>
              <a:rPr lang="it-IT" sz="1600" b="1" dirty="0">
                <a:latin typeface="Times New Roman" pitchFamily="18" charset="0"/>
                <a:cs typeface="Times New Roman" pitchFamily="18" charset="0"/>
              </a:rPr>
              <a:t>ad hoc fornito dal </a:t>
            </a:r>
            <a:r>
              <a:rPr lang="it-IT" sz="1600" b="1" dirty="0" smtClean="0">
                <a:latin typeface="Times New Roman" pitchFamily="18" charset="0"/>
                <a:cs typeface="Times New Roman" pitchFamily="18" charset="0"/>
              </a:rPr>
              <a:t>docente: fotocopie</a:t>
            </a:r>
            <a:r>
              <a:rPr lang="it-IT" sz="1600" b="1" dirty="0">
                <a:latin typeface="Times New Roman" pitchFamily="18" charset="0"/>
                <a:cs typeface="Times New Roman" pitchFamily="18" charset="0"/>
              </a:rPr>
              <a:t>, </a:t>
            </a:r>
            <a:r>
              <a:rPr lang="it-IT" sz="1600" b="1" dirty="0" smtClean="0">
                <a:latin typeface="Times New Roman" pitchFamily="18" charset="0"/>
                <a:cs typeface="Times New Roman" pitchFamily="18" charset="0"/>
              </a:rPr>
              <a:t>mappe, cartaceo e/o digitale, rispettando la </a:t>
            </a:r>
            <a:r>
              <a:rPr lang="it-IT" sz="1600" b="1" i="1" dirty="0" smtClean="0">
                <a:latin typeface="Times New Roman" panose="02020603050405020304" pitchFamily="18" charset="0"/>
                <a:cs typeface="Times New Roman" panose="02020603050405020304" pitchFamily="18" charset="0"/>
              </a:rPr>
              <a:t>«Didattica sostenibile»</a:t>
            </a:r>
            <a:endParaRPr lang="it-IT" sz="1600" b="1" dirty="0">
              <a:latin typeface="Times New Roman" pitchFamily="18" charset="0"/>
              <a:cs typeface="Times New Roman" pitchFamily="18" charset="0"/>
            </a:endParaRPr>
          </a:p>
          <a:p>
            <a:pPr lvl="0">
              <a:spcBef>
                <a:spcPts val="0"/>
              </a:spcBef>
              <a:buClr>
                <a:srgbClr val="4F81BD"/>
              </a:buClr>
              <a:buFont typeface="Wingdings" pitchFamily="2" charset="2"/>
              <a:buChar char="Ø"/>
            </a:pPr>
            <a:r>
              <a:rPr lang="it-IT" sz="1600" b="1" dirty="0" smtClean="0">
                <a:latin typeface="Times New Roman" pitchFamily="18" charset="0"/>
                <a:cs typeface="Times New Roman" pitchFamily="18" charset="0"/>
              </a:rPr>
              <a:t>materiale </a:t>
            </a:r>
            <a:r>
              <a:rPr lang="it-IT" sz="1600" b="1" dirty="0">
                <a:latin typeface="Times New Roman" pitchFamily="18" charset="0"/>
                <a:cs typeface="Times New Roman" pitchFamily="18" charset="0"/>
              </a:rPr>
              <a:t>di laboratorio</a:t>
            </a:r>
          </a:p>
          <a:p>
            <a:pPr marL="109728" indent="0">
              <a:buNone/>
            </a:pPr>
            <a:endParaRPr lang="it-IT" dirty="0"/>
          </a:p>
        </p:txBody>
      </p:sp>
      <p:sp>
        <p:nvSpPr>
          <p:cNvPr id="3" name="Segnaposto testo 2"/>
          <p:cNvSpPr>
            <a:spLocks noGrp="1"/>
          </p:cNvSpPr>
          <p:nvPr>
            <p:ph type="body" idx="4294967295"/>
          </p:nvPr>
        </p:nvSpPr>
        <p:spPr>
          <a:xfrm>
            <a:off x="1400708" y="1725261"/>
            <a:ext cx="4040188" cy="611405"/>
          </a:xfrm>
        </p:spPr>
        <p:style>
          <a:lnRef idx="1">
            <a:schemeClr val="accent4"/>
          </a:lnRef>
          <a:fillRef idx="2">
            <a:schemeClr val="accent4"/>
          </a:fillRef>
          <a:effectRef idx="1">
            <a:schemeClr val="accent4"/>
          </a:effectRef>
          <a:fontRef idx="minor">
            <a:schemeClr val="dk1"/>
          </a:fontRef>
        </p:style>
        <p:txBody>
          <a:bodyPr>
            <a:normAutofit/>
          </a:bodyPr>
          <a:lstStyle/>
          <a:p>
            <a:pPr marL="109728" indent="0" algn="ctr">
              <a:buNone/>
            </a:pPr>
            <a:r>
              <a:rPr lang="it-IT" dirty="0"/>
              <a:t>Materiali</a:t>
            </a:r>
          </a:p>
        </p:txBody>
      </p:sp>
      <p:sp>
        <p:nvSpPr>
          <p:cNvPr id="15" name="Segnaposto testo 2"/>
          <p:cNvSpPr txBox="1">
            <a:spLocks/>
          </p:cNvSpPr>
          <p:nvPr/>
        </p:nvSpPr>
        <p:spPr>
          <a:xfrm>
            <a:off x="6537924" y="1530980"/>
            <a:ext cx="4040188" cy="614614"/>
          </a:xfrm>
          <a:prstGeom prst="rect">
            <a:avLst/>
          </a:prstGeom>
        </p:spPr>
        <p:style>
          <a:lnRef idx="1">
            <a:schemeClr val="accent4"/>
          </a:lnRef>
          <a:fillRef idx="2">
            <a:schemeClr val="accent4"/>
          </a:fillRef>
          <a:effectRef idx="1">
            <a:schemeClr val="accent4"/>
          </a:effectRef>
          <a:fontRef idx="minor">
            <a:schemeClr val="dk1"/>
          </a:fontRef>
        </p:style>
        <p:txBody>
          <a:bodyPr vert="horz">
            <a:normAutofit/>
          </a:bodyPr>
          <a:lstStyle>
            <a:lvl1pPr marL="365760" indent="-256032" algn="l" rtl="0" eaLnBrk="1" latinLnBrk="0" hangingPunct="1">
              <a:spcBef>
                <a:spcPts val="400"/>
              </a:spcBef>
              <a:spcAft>
                <a:spcPts val="0"/>
              </a:spcAft>
              <a:buClr>
                <a:schemeClr val="accent1"/>
              </a:buClr>
              <a:buSzPct val="65000"/>
              <a:buFont typeface="Wingdings 3"/>
              <a:buChar char=""/>
              <a:defRPr sz="2700" kern="1200">
                <a:solidFill>
                  <a:schemeClr val="dk1"/>
                </a:solidFill>
                <a:latin typeface="+mn-lt"/>
                <a:ea typeface="+mn-ea"/>
                <a:cs typeface="+mn-cs"/>
              </a:defRPr>
            </a:lvl1pPr>
            <a:lvl2pPr marL="621792" indent="-228600" algn="l" rtl="0" eaLnBrk="1" latinLnBrk="0" hangingPunct="1">
              <a:spcBef>
                <a:spcPts val="324"/>
              </a:spcBef>
              <a:buClr>
                <a:schemeClr val="accent1"/>
              </a:buClr>
              <a:buFont typeface="Verdana"/>
              <a:buChar char="◦"/>
              <a:defRPr sz="2300" kern="1200">
                <a:solidFill>
                  <a:schemeClr val="dk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sz="2100" kern="1200">
                <a:solidFill>
                  <a:schemeClr val="dk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sz="1900" kern="1200">
                <a:solidFill>
                  <a:schemeClr val="dk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sz="1800" kern="1200">
                <a:solidFill>
                  <a:schemeClr val="dk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sz="1800" kern="1200">
                <a:solidFill>
                  <a:schemeClr val="dk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sz="1600" kern="1200">
                <a:solidFill>
                  <a:schemeClr val="dk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sz="1600" kern="1200">
                <a:solidFill>
                  <a:schemeClr val="dk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sz="1600" kern="1200" baseline="0">
                <a:solidFill>
                  <a:schemeClr val="dk1"/>
                </a:solidFill>
                <a:latin typeface="+mn-lt"/>
                <a:ea typeface="+mn-ea"/>
                <a:cs typeface="+mn-cs"/>
              </a:defRPr>
            </a:lvl9pPr>
            <a:extLst/>
          </a:lstStyle>
          <a:p>
            <a:pPr marL="109728" indent="0" algn="ctr">
              <a:buClr>
                <a:srgbClr val="4F81BD"/>
              </a:buClr>
              <a:buFont typeface="Wingdings 3"/>
              <a:buNone/>
            </a:pPr>
            <a:r>
              <a:rPr lang="it-IT" dirty="0">
                <a:solidFill>
                  <a:prstClr val="black"/>
                </a:solidFill>
              </a:rPr>
              <a:t>Strumenti</a:t>
            </a:r>
          </a:p>
        </p:txBody>
      </p:sp>
      <p:sp>
        <p:nvSpPr>
          <p:cNvPr id="13" name="Segnaposto contenuto 3"/>
          <p:cNvSpPr txBox="1">
            <a:spLocks/>
          </p:cNvSpPr>
          <p:nvPr/>
        </p:nvSpPr>
        <p:spPr>
          <a:xfrm>
            <a:off x="6064424" y="2148381"/>
            <a:ext cx="4200966" cy="1641606"/>
          </a:xfrm>
          <a:prstGeom prst="rect">
            <a:avLst/>
          </a:prstGeom>
        </p:spPr>
        <p:txBody>
          <a:bodyPr vert="horz">
            <a:normAutofit fontScale="92500" lnSpcReduction="10000"/>
          </a:bodyPr>
          <a:lstStyle>
            <a:lvl1pPr marL="365760" indent="-256032" algn="l" rtl="0" eaLnBrk="1" latinLnBrk="0" hangingPunct="1">
              <a:spcBef>
                <a:spcPts val="400"/>
              </a:spcBef>
              <a:spcAft>
                <a:spcPts val="0"/>
              </a:spcAft>
              <a:buClr>
                <a:schemeClr val="accent1"/>
              </a:buClr>
              <a:buSzPct val="65000"/>
              <a:buFont typeface="Wingdings 3"/>
              <a:buChar char=""/>
              <a:defRPr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sz="1600" kern="1200" baseline="0">
                <a:solidFill>
                  <a:schemeClr val="tx1"/>
                </a:solidFill>
                <a:latin typeface="+mn-lt"/>
                <a:ea typeface="+mn-ea"/>
                <a:cs typeface="+mn-cs"/>
              </a:defRPr>
            </a:lvl9pPr>
            <a:extLst/>
          </a:lstStyle>
          <a:p>
            <a:pPr marL="285750" lvl="0" indent="-285750">
              <a:spcBef>
                <a:spcPts val="0"/>
              </a:spcBef>
              <a:buClr>
                <a:srgbClr val="4F81BD"/>
              </a:buClr>
              <a:buSzTx/>
              <a:buFont typeface="Wingdings" pitchFamily="2" charset="2"/>
              <a:buChar char="Ø"/>
            </a:pPr>
            <a:r>
              <a:rPr lang="it-IT" sz="1700" b="1" dirty="0" smtClean="0">
                <a:latin typeface="Times New Roman" panose="02020603050405020304" pitchFamily="18" charset="0"/>
                <a:cs typeface="Times New Roman" panose="02020603050405020304" pitchFamily="18" charset="0"/>
              </a:rPr>
              <a:t>LIM e PC, sussidi audiovisivi</a:t>
            </a:r>
          </a:p>
          <a:p>
            <a:pPr marL="285750" lvl="0" indent="-285750">
              <a:spcBef>
                <a:spcPts val="0"/>
              </a:spcBef>
              <a:buClr>
                <a:srgbClr val="4F81BD"/>
              </a:buClr>
              <a:buSzTx/>
              <a:buFont typeface="Wingdings" pitchFamily="2" charset="2"/>
              <a:buChar char="Ø"/>
            </a:pPr>
            <a:r>
              <a:rPr lang="it-IT" sz="1700" b="1" dirty="0">
                <a:latin typeface="Times New Roman" panose="02020603050405020304" pitchFamily="18" charset="0"/>
                <a:cs typeface="Times New Roman" panose="02020603050405020304" pitchFamily="18" charset="0"/>
              </a:rPr>
              <a:t>i</a:t>
            </a:r>
            <a:r>
              <a:rPr lang="it-IT" sz="1700" b="1" dirty="0" smtClean="0">
                <a:latin typeface="Times New Roman" panose="02020603050405020304" pitchFamily="18" charset="0"/>
                <a:cs typeface="Times New Roman" panose="02020603050405020304" pitchFamily="18" charset="0"/>
              </a:rPr>
              <a:t>nternet, in modo etico e responsabile…</a:t>
            </a:r>
            <a:endParaRPr lang="it-IT" sz="1700" b="1" dirty="0">
              <a:latin typeface="Times New Roman" pitchFamily="18" charset="0"/>
              <a:cs typeface="Times New Roman" pitchFamily="18" charset="0"/>
            </a:endParaRPr>
          </a:p>
          <a:p>
            <a:pPr marL="285750" lvl="0" indent="-285750">
              <a:spcBef>
                <a:spcPts val="0"/>
              </a:spcBef>
              <a:buClr>
                <a:srgbClr val="4F81BD"/>
              </a:buClr>
              <a:buSzTx/>
              <a:buFont typeface="Wingdings" pitchFamily="2" charset="2"/>
              <a:buChar char="Ø"/>
            </a:pPr>
            <a:r>
              <a:rPr lang="it-IT" sz="1700" b="1" dirty="0">
                <a:latin typeface="Times New Roman" pitchFamily="18" charset="0"/>
                <a:cs typeface="Times New Roman" pitchFamily="18" charset="0"/>
              </a:rPr>
              <a:t>u</a:t>
            </a:r>
            <a:r>
              <a:rPr lang="it-IT" sz="1700" b="1" dirty="0" smtClean="0">
                <a:latin typeface="Times New Roman" pitchFamily="18" charset="0"/>
                <a:cs typeface="Times New Roman" pitchFamily="18" charset="0"/>
              </a:rPr>
              <a:t>tilizzo </a:t>
            </a:r>
            <a:r>
              <a:rPr lang="it-IT" sz="1700" b="1" dirty="0">
                <a:latin typeface="Times New Roman" pitchFamily="18" charset="0"/>
                <a:cs typeface="Times New Roman" pitchFamily="18" charset="0"/>
              </a:rPr>
              <a:t>di piattaforme </a:t>
            </a:r>
            <a:r>
              <a:rPr lang="it-IT" sz="1700" b="1" dirty="0" smtClean="0">
                <a:latin typeface="Times New Roman" pitchFamily="18" charset="0"/>
                <a:cs typeface="Times New Roman" pitchFamily="18" charset="0"/>
              </a:rPr>
              <a:t>come Edmondo, </a:t>
            </a:r>
            <a:r>
              <a:rPr lang="it-IT" sz="1700" b="1" dirty="0" err="1" smtClean="0">
                <a:latin typeface="Times New Roman" pitchFamily="18" charset="0"/>
                <a:cs typeface="Times New Roman" pitchFamily="18" charset="0"/>
              </a:rPr>
              <a:t>Fidenia</a:t>
            </a:r>
            <a:r>
              <a:rPr lang="it-IT" sz="1700" b="1" dirty="0" smtClean="0">
                <a:latin typeface="Times New Roman" pitchFamily="18" charset="0"/>
                <a:cs typeface="Times New Roman" pitchFamily="18" charset="0"/>
              </a:rPr>
              <a:t> </a:t>
            </a:r>
            <a:r>
              <a:rPr lang="it-IT" sz="1700" b="1" dirty="0" err="1" smtClean="0">
                <a:latin typeface="Times New Roman" pitchFamily="18" charset="0"/>
                <a:cs typeface="Times New Roman" pitchFamily="18" charset="0"/>
              </a:rPr>
              <a:t>Mystudio</a:t>
            </a:r>
            <a:r>
              <a:rPr lang="it-IT" sz="1700" b="1" dirty="0" smtClean="0">
                <a:latin typeface="Times New Roman" pitchFamily="18" charset="0"/>
                <a:cs typeface="Times New Roman" pitchFamily="18" charset="0"/>
              </a:rPr>
              <a:t> e </a:t>
            </a:r>
            <a:r>
              <a:rPr lang="it-IT" sz="1700" b="1" dirty="0" err="1" smtClean="0">
                <a:latin typeface="Times New Roman" pitchFamily="18" charset="0"/>
                <a:cs typeface="Times New Roman" pitchFamily="18" charset="0"/>
              </a:rPr>
              <a:t>Moodle</a:t>
            </a:r>
            <a:r>
              <a:rPr lang="it-IT" sz="1700" b="1" dirty="0" smtClean="0">
                <a:latin typeface="Times New Roman" pitchFamily="18" charset="0"/>
                <a:cs typeface="Times New Roman" pitchFamily="18" charset="0"/>
              </a:rPr>
              <a:t>, per </a:t>
            </a:r>
            <a:r>
              <a:rPr lang="it-IT" sz="1700" b="1" dirty="0">
                <a:latin typeface="Times New Roman" pitchFamily="18" charset="0"/>
                <a:cs typeface="Times New Roman" pitchFamily="18" charset="0"/>
              </a:rPr>
              <a:t>la condivisione del </a:t>
            </a:r>
            <a:r>
              <a:rPr lang="it-IT" sz="1700" b="1" dirty="0" smtClean="0">
                <a:latin typeface="Times New Roman" panose="02020603050405020304" pitchFamily="18" charset="0"/>
                <a:cs typeface="Times New Roman" panose="02020603050405020304" pitchFamily="18" charset="0"/>
              </a:rPr>
              <a:t>materiale in un… «Virtual Learning Environment»</a:t>
            </a:r>
          </a:p>
          <a:p>
            <a:pPr marL="285750" lvl="0" indent="-285750">
              <a:spcBef>
                <a:spcPts val="0"/>
              </a:spcBef>
              <a:buClr>
                <a:srgbClr val="4F81BD"/>
              </a:buClr>
              <a:buSzTx/>
              <a:buFont typeface="Wingdings" pitchFamily="2" charset="2"/>
              <a:buChar char="Ø"/>
            </a:pPr>
            <a:r>
              <a:rPr lang="it-IT" sz="1700" b="1" dirty="0">
                <a:latin typeface="Times New Roman" panose="02020603050405020304" pitchFamily="18" charset="0"/>
                <a:cs typeface="Times New Roman" panose="02020603050405020304" pitchFamily="18" charset="0"/>
              </a:rPr>
              <a:t>s</a:t>
            </a:r>
            <a:r>
              <a:rPr lang="it-IT" sz="1700" b="1" dirty="0" smtClean="0">
                <a:latin typeface="Times New Roman" panose="02020603050405020304" pitchFamily="18" charset="0"/>
                <a:cs typeface="Times New Roman" panose="02020603050405020304" pitchFamily="18" charset="0"/>
              </a:rPr>
              <a:t>oftware e </a:t>
            </a:r>
            <a:r>
              <a:rPr lang="it-IT" sz="1700" b="1" dirty="0" err="1" smtClean="0">
                <a:latin typeface="Times New Roman" panose="02020603050405020304" pitchFamily="18" charset="0"/>
                <a:cs typeface="Times New Roman" panose="02020603050405020304" pitchFamily="18" charset="0"/>
              </a:rPr>
              <a:t>app</a:t>
            </a:r>
            <a:r>
              <a:rPr lang="it-IT" sz="1700" b="1" dirty="0" smtClean="0">
                <a:latin typeface="Times New Roman" panose="02020603050405020304" pitchFamily="18" charset="0"/>
                <a:cs typeface="Times New Roman" panose="02020603050405020304" pitchFamily="18" charset="0"/>
              </a:rPr>
              <a:t> varie</a:t>
            </a:r>
            <a:endParaRPr lang="it-IT" sz="1700" b="1" dirty="0">
              <a:latin typeface="Times New Roman" pitchFamily="18" charset="0"/>
              <a:cs typeface="Times New Roman" pitchFamily="18" charset="0"/>
            </a:endParaRPr>
          </a:p>
          <a:p>
            <a:pPr marL="109728" indent="0">
              <a:buClr>
                <a:srgbClr val="4F81BD"/>
              </a:buClr>
              <a:buFont typeface="Wingdings 3"/>
              <a:buNone/>
            </a:pPr>
            <a:endParaRPr lang="it-IT" dirty="0">
              <a:solidFill>
                <a:prstClr val="black"/>
              </a:solidFill>
            </a:endParaRPr>
          </a:p>
        </p:txBody>
      </p:sp>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1850" y="4896381"/>
            <a:ext cx="1505011" cy="903007"/>
          </a:xfrm>
          <a:prstGeom prst="rect">
            <a:avLst/>
          </a:prstGeom>
        </p:spPr>
      </p:pic>
      <p:pic>
        <p:nvPicPr>
          <p:cNvPr id="12" name="Immagin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2754" y="5022513"/>
            <a:ext cx="3441385" cy="1664892"/>
          </a:xfrm>
          <a:prstGeom prst="rect">
            <a:avLst/>
          </a:prstGeom>
        </p:spPr>
      </p:pic>
      <p:pic>
        <p:nvPicPr>
          <p:cNvPr id="14" name="Immagin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89159" y="1048000"/>
            <a:ext cx="1078038" cy="973039"/>
          </a:xfrm>
          <a:prstGeom prst="rect">
            <a:avLst/>
          </a:prstGeom>
        </p:spPr>
      </p:pic>
      <p:pic>
        <p:nvPicPr>
          <p:cNvPr id="1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99322" y="3950518"/>
            <a:ext cx="1454720" cy="976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Immagin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49719" y="156815"/>
            <a:ext cx="1996863" cy="902773"/>
          </a:xfrm>
          <a:prstGeom prst="rect">
            <a:avLst/>
          </a:prstGeom>
        </p:spPr>
      </p:pic>
      <p:pic>
        <p:nvPicPr>
          <p:cNvPr id="18" name="Immagine 17" descr="download (2).jpg"/>
          <p:cNvPicPr>
            <a:picLocks noChangeAspect="1"/>
          </p:cNvPicPr>
          <p:nvPr/>
        </p:nvPicPr>
        <p:blipFill>
          <a:blip r:embed="rId8"/>
          <a:stretch>
            <a:fillRect/>
          </a:stretch>
        </p:blipFill>
        <p:spPr>
          <a:xfrm>
            <a:off x="8852795" y="5341741"/>
            <a:ext cx="674588" cy="625136"/>
          </a:xfrm>
          <a:prstGeom prst="rect">
            <a:avLst/>
          </a:prstGeom>
        </p:spPr>
      </p:pic>
      <p:pic>
        <p:nvPicPr>
          <p:cNvPr id="5" name="Segnaposto contenuto 4"/>
          <p:cNvPicPr>
            <a:picLocks noGrp="1" noChangeAspect="1"/>
          </p:cNvPicPr>
          <p:nvPr>
            <p:ph sz="quarter" idx="4294967295"/>
          </p:nvPr>
        </p:nvPicPr>
        <p:blipFill>
          <a:blip r:embed="rId9">
            <a:extLst>
              <a:ext uri="{28A0092B-C50C-407E-A947-70E740481C1C}">
                <a14:useLocalDpi xmlns:a14="http://schemas.microsoft.com/office/drawing/2010/main" val="0"/>
              </a:ext>
            </a:extLst>
          </a:blip>
          <a:stretch>
            <a:fillRect/>
          </a:stretch>
        </p:blipFill>
        <p:spPr>
          <a:xfrm>
            <a:off x="2860559" y="179468"/>
            <a:ext cx="1319446" cy="1056608"/>
          </a:xfrm>
        </p:spPr>
      </p:pic>
      <p:pic>
        <p:nvPicPr>
          <p:cNvPr id="19" name="Picture 6" descr="C:\Users\user\Documents\images.jpg"/>
          <p:cNvPicPr>
            <a:picLocks noChangeAspect="1" noChangeArrowheads="1"/>
          </p:cNvPicPr>
          <p:nvPr/>
        </p:nvPicPr>
        <p:blipFill>
          <a:blip r:embed="rId10"/>
          <a:srcRect/>
          <a:stretch>
            <a:fillRect/>
          </a:stretch>
        </p:blipFill>
        <p:spPr bwMode="auto">
          <a:xfrm>
            <a:off x="5229062" y="5192990"/>
            <a:ext cx="1670724" cy="1087775"/>
          </a:xfrm>
          <a:prstGeom prst="rect">
            <a:avLst/>
          </a:prstGeom>
          <a:noFill/>
        </p:spPr>
      </p:pic>
      <p:pic>
        <p:nvPicPr>
          <p:cNvPr id="20" name="Immagine 19" descr="Excel-Logo.png"/>
          <p:cNvPicPr>
            <a:picLocks noChangeAspect="1"/>
          </p:cNvPicPr>
          <p:nvPr/>
        </p:nvPicPr>
        <p:blipFill>
          <a:blip r:embed="rId11"/>
          <a:stretch>
            <a:fillRect/>
          </a:stretch>
        </p:blipFill>
        <p:spPr>
          <a:xfrm>
            <a:off x="8191775" y="5341741"/>
            <a:ext cx="595825" cy="640372"/>
          </a:xfrm>
          <a:prstGeom prst="rect">
            <a:avLst/>
          </a:prstGeom>
        </p:spPr>
      </p:pic>
      <p:pic>
        <p:nvPicPr>
          <p:cNvPr id="21" name="Picture 4" descr="C:\Users\user\Documents\images.png"/>
          <p:cNvPicPr>
            <a:picLocks noChangeAspect="1" noChangeArrowheads="1"/>
          </p:cNvPicPr>
          <p:nvPr/>
        </p:nvPicPr>
        <p:blipFill>
          <a:blip r:embed="rId12"/>
          <a:srcRect/>
          <a:stretch>
            <a:fillRect/>
          </a:stretch>
        </p:blipFill>
        <p:spPr bwMode="auto">
          <a:xfrm>
            <a:off x="2509847" y="3966951"/>
            <a:ext cx="1155507" cy="790163"/>
          </a:xfrm>
          <a:prstGeom prst="rect">
            <a:avLst/>
          </a:prstGeom>
          <a:noFill/>
        </p:spPr>
      </p:pic>
      <p:pic>
        <p:nvPicPr>
          <p:cNvPr id="10" name="Immagine 9"/>
          <p:cNvPicPr>
            <a:picLocks noChangeAspect="1"/>
          </p:cNvPicPr>
          <p:nvPr/>
        </p:nvPicPr>
        <p:blipFill>
          <a:blip r:embed="rId13"/>
          <a:stretch>
            <a:fillRect/>
          </a:stretch>
        </p:blipFill>
        <p:spPr>
          <a:xfrm>
            <a:off x="66855" y="4217279"/>
            <a:ext cx="1377659" cy="1121285"/>
          </a:xfrm>
          <a:prstGeom prst="rect">
            <a:avLst/>
          </a:prstGeom>
        </p:spPr>
      </p:pic>
      <p:pic>
        <p:nvPicPr>
          <p:cNvPr id="24" name="Immagine 23"/>
          <p:cNvPicPr>
            <a:picLocks noChangeAspect="1"/>
          </p:cNvPicPr>
          <p:nvPr/>
        </p:nvPicPr>
        <p:blipFill>
          <a:blip r:embed="rId14"/>
          <a:stretch>
            <a:fillRect/>
          </a:stretch>
        </p:blipFill>
        <p:spPr>
          <a:xfrm>
            <a:off x="7611986" y="4434927"/>
            <a:ext cx="793650" cy="793650"/>
          </a:xfrm>
          <a:prstGeom prst="rect">
            <a:avLst/>
          </a:prstGeom>
        </p:spPr>
      </p:pic>
      <p:pic>
        <p:nvPicPr>
          <p:cNvPr id="25" name="Immagine 24"/>
          <p:cNvPicPr>
            <a:picLocks noChangeAspect="1"/>
          </p:cNvPicPr>
          <p:nvPr/>
        </p:nvPicPr>
        <p:blipFill>
          <a:blip r:embed="rId15"/>
          <a:stretch>
            <a:fillRect/>
          </a:stretch>
        </p:blipFill>
        <p:spPr>
          <a:xfrm>
            <a:off x="8558018" y="4434927"/>
            <a:ext cx="807546" cy="807546"/>
          </a:xfrm>
          <a:prstGeom prst="rect">
            <a:avLst/>
          </a:prstGeom>
        </p:spPr>
      </p:pic>
      <p:pic>
        <p:nvPicPr>
          <p:cNvPr id="26" name="Immagine 25"/>
          <p:cNvPicPr>
            <a:picLocks noChangeAspect="1"/>
          </p:cNvPicPr>
          <p:nvPr/>
        </p:nvPicPr>
        <p:blipFill>
          <a:blip r:embed="rId16"/>
          <a:stretch>
            <a:fillRect/>
          </a:stretch>
        </p:blipFill>
        <p:spPr>
          <a:xfrm>
            <a:off x="9511459" y="4434927"/>
            <a:ext cx="758063" cy="758063"/>
          </a:xfrm>
          <a:prstGeom prst="rect">
            <a:avLst/>
          </a:prstGeom>
        </p:spPr>
      </p:pic>
      <p:pic>
        <p:nvPicPr>
          <p:cNvPr id="27" name="Immagine 26"/>
          <p:cNvPicPr>
            <a:picLocks noChangeAspect="1"/>
          </p:cNvPicPr>
          <p:nvPr/>
        </p:nvPicPr>
        <p:blipFill>
          <a:blip r:embed="rId17"/>
          <a:stretch>
            <a:fillRect/>
          </a:stretch>
        </p:blipFill>
        <p:spPr>
          <a:xfrm>
            <a:off x="7143297" y="5341741"/>
            <a:ext cx="970565" cy="644629"/>
          </a:xfrm>
          <a:prstGeom prst="rect">
            <a:avLst/>
          </a:prstGeom>
        </p:spPr>
      </p:pic>
      <p:pic>
        <p:nvPicPr>
          <p:cNvPr id="28" name="Immagine 27"/>
          <p:cNvPicPr>
            <a:picLocks noChangeAspect="1"/>
          </p:cNvPicPr>
          <p:nvPr/>
        </p:nvPicPr>
        <p:blipFill>
          <a:blip r:embed="rId18"/>
          <a:stretch>
            <a:fillRect/>
          </a:stretch>
        </p:blipFill>
        <p:spPr>
          <a:xfrm>
            <a:off x="10925305" y="1104365"/>
            <a:ext cx="723265" cy="627166"/>
          </a:xfrm>
          <a:prstGeom prst="rect">
            <a:avLst/>
          </a:prstGeom>
        </p:spPr>
      </p:pic>
      <p:pic>
        <p:nvPicPr>
          <p:cNvPr id="29" name="Immagine 28"/>
          <p:cNvPicPr>
            <a:picLocks noChangeAspect="1"/>
          </p:cNvPicPr>
          <p:nvPr/>
        </p:nvPicPr>
        <p:blipFill>
          <a:blip r:embed="rId19"/>
          <a:stretch>
            <a:fillRect/>
          </a:stretch>
        </p:blipFill>
        <p:spPr>
          <a:xfrm>
            <a:off x="10956337" y="1845075"/>
            <a:ext cx="661200" cy="661200"/>
          </a:xfrm>
          <a:prstGeom prst="rect">
            <a:avLst/>
          </a:prstGeom>
        </p:spPr>
      </p:pic>
      <p:pic>
        <p:nvPicPr>
          <p:cNvPr id="30" name="Immagine 29"/>
          <p:cNvPicPr>
            <a:picLocks noChangeAspect="1"/>
          </p:cNvPicPr>
          <p:nvPr/>
        </p:nvPicPr>
        <p:blipFill>
          <a:blip r:embed="rId20"/>
          <a:stretch>
            <a:fillRect/>
          </a:stretch>
        </p:blipFill>
        <p:spPr>
          <a:xfrm>
            <a:off x="10925305" y="231739"/>
            <a:ext cx="721876" cy="721876"/>
          </a:xfrm>
          <a:prstGeom prst="rect">
            <a:avLst/>
          </a:prstGeom>
        </p:spPr>
      </p:pic>
      <p:pic>
        <p:nvPicPr>
          <p:cNvPr id="8" name="Immagine 7"/>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421448" y="3488558"/>
            <a:ext cx="1400802" cy="932170"/>
          </a:xfrm>
          <a:prstGeom prst="rect">
            <a:avLst/>
          </a:prstGeom>
        </p:spPr>
      </p:pic>
      <p:sp>
        <p:nvSpPr>
          <p:cNvPr id="32" name="Titolo 1"/>
          <p:cNvSpPr>
            <a:spLocks noGrp="1"/>
          </p:cNvSpPr>
          <p:nvPr>
            <p:ph type="title"/>
          </p:nvPr>
        </p:nvSpPr>
        <p:spPr>
          <a:xfrm>
            <a:off x="4162567" y="40146"/>
            <a:ext cx="4487152" cy="949318"/>
          </a:xfrm>
        </p:spPr>
        <p:txBody>
          <a:bodyPr>
            <a:normAutofit/>
          </a:bodyPr>
          <a:lstStyle/>
          <a:p>
            <a:pPr algn="ctr"/>
            <a:r>
              <a:rPr lang="it-IT" sz="31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Materiali </a:t>
            </a:r>
            <a:r>
              <a:rPr lang="it-IT" sz="3100"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e strumenti</a:t>
            </a:r>
            <a:r>
              <a:rPr lang="it-IT" sz="3100" dirty="0">
                <a:solidFill>
                  <a:srgbClr val="C00000"/>
                </a:solidFill>
                <a:latin typeface="Times New Roman" pitchFamily="18" charset="0"/>
                <a:cs typeface="Times New Roman" pitchFamily="18" charset="0"/>
              </a:rPr>
              <a:t> </a:t>
            </a:r>
            <a:endParaRPr lang="it-IT" dirty="0">
              <a:solidFill>
                <a:srgbClr val="C00000"/>
              </a:solidFill>
              <a:latin typeface="Times New Roman" pitchFamily="18" charset="0"/>
              <a:cs typeface="Times New Roman" pitchFamily="18" charset="0"/>
            </a:endParaRPr>
          </a:p>
        </p:txBody>
      </p:sp>
      <p:pic>
        <p:nvPicPr>
          <p:cNvPr id="22" name="Immagine 21"/>
          <p:cNvPicPr>
            <a:picLocks noChangeAspect="1"/>
          </p:cNvPicPr>
          <p:nvPr/>
        </p:nvPicPr>
        <p:blipFill>
          <a:blip r:embed="rId22"/>
          <a:stretch>
            <a:fillRect/>
          </a:stretch>
        </p:blipFill>
        <p:spPr>
          <a:xfrm>
            <a:off x="7995163" y="6032454"/>
            <a:ext cx="3779897" cy="761218"/>
          </a:xfrm>
          <a:prstGeom prst="rect">
            <a:avLst/>
          </a:prstGeom>
        </p:spPr>
      </p:pic>
      <p:pic>
        <p:nvPicPr>
          <p:cNvPr id="31" name="Picture 4" descr="Risultati immagini per SCUOLA DIGITAL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180380" y="2856815"/>
            <a:ext cx="1926609" cy="1514467"/>
          </a:xfrm>
          <a:prstGeom prst="rect">
            <a:avLst/>
          </a:prstGeom>
          <a:noFill/>
          <a:extLst>
            <a:ext uri="{909E8E84-426E-40DD-AFC4-6F175D3DCCD1}">
              <a14:hiddenFill xmlns:a14="http://schemas.microsoft.com/office/drawing/2010/main">
                <a:solidFill>
                  <a:srgbClr val="FFFFFF"/>
                </a:solidFill>
              </a14:hiddenFill>
            </a:ext>
          </a:extLst>
        </p:spPr>
      </p:pic>
      <p:sp>
        <p:nvSpPr>
          <p:cNvPr id="34" name="Ovale 3"/>
          <p:cNvSpPr>
            <a:spLocks noChangeAspect="1"/>
          </p:cNvSpPr>
          <p:nvPr/>
        </p:nvSpPr>
        <p:spPr>
          <a:xfrm>
            <a:off x="54591" y="54592"/>
            <a:ext cx="2129052" cy="1869743"/>
          </a:xfrm>
          <a:prstGeom prst="ellipse">
            <a:avLst/>
          </a:prstGeom>
          <a:solidFill>
            <a:srgbClr val="0080B1"/>
          </a:solidFill>
          <a:ln w="38100" cap="flat" cmpd="sng" algn="ctr">
            <a:solidFill>
              <a:srgbClr val="FFFFFF"/>
            </a:solidFill>
            <a:prstDash val="solid"/>
          </a:ln>
          <a:effectLst/>
        </p:spPr>
        <p:txBody>
          <a:bodyPr lIns="0" tIns="36000" rIns="0" bIns="36000" rtlCol="0" anchor="ctr"/>
          <a:lstStyle/>
          <a:p>
            <a:pPr algn="ctr">
              <a:defRPr/>
            </a:pPr>
            <a:r>
              <a:rPr lang="it-IT" sz="1600" b="1" kern="0" dirty="0">
                <a:solidFill>
                  <a:srgbClr val="FFFFFF"/>
                </a:solidFill>
                <a:latin typeface="Arial Narrow"/>
              </a:rPr>
              <a:t>PROGETTAZIONE DIDATTICA</a:t>
            </a:r>
          </a:p>
        </p:txBody>
      </p:sp>
    </p:spTree>
    <p:extLst>
      <p:ext uri="{BB962C8B-B14F-4D97-AF65-F5344CB8AC3E}">
        <p14:creationId xmlns:p14="http://schemas.microsoft.com/office/powerpoint/2010/main" val="3562146601"/>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Risultati immagini per GENERAZIONI CONNES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22" y="1958856"/>
            <a:ext cx="11846256" cy="4629565"/>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0" y="99582"/>
            <a:ext cx="12192000" cy="1908215"/>
          </a:xfrm>
          <a:prstGeom prst="rect">
            <a:avLst/>
          </a:prstGeom>
        </p:spPr>
        <p:txBody>
          <a:bodyPr wrap="square">
            <a:spAutoFit/>
          </a:bodyPr>
          <a:lstStyle/>
          <a:p>
            <a:pPr algn="ctr"/>
            <a:r>
              <a:rPr lang="it-IT" sz="2000" b="1" dirty="0" smtClean="0">
                <a:solidFill>
                  <a:schemeClr val="bg1"/>
                </a:solidFill>
                <a:latin typeface="Times New Roman" panose="02020603050405020304" pitchFamily="18" charset="0"/>
                <a:cs typeface="Times New Roman" panose="02020603050405020304" pitchFamily="18" charset="0"/>
              </a:rPr>
              <a:t>…NETIQUETTE: network + </a:t>
            </a:r>
            <a:r>
              <a:rPr lang="it-IT" sz="2000" b="1" dirty="0" err="1" smtClean="0">
                <a:solidFill>
                  <a:schemeClr val="bg1"/>
                </a:solidFill>
                <a:latin typeface="Times New Roman" panose="02020603050405020304" pitchFamily="18" charset="0"/>
                <a:cs typeface="Times New Roman" panose="02020603050405020304" pitchFamily="18" charset="0"/>
              </a:rPr>
              <a:t>etiquette</a:t>
            </a:r>
            <a:endParaRPr lang="it-IT" sz="2000" b="1" dirty="0" smtClean="0">
              <a:solidFill>
                <a:schemeClr val="bg1"/>
              </a:solidFill>
              <a:latin typeface="Times New Roman" panose="02020603050405020304" pitchFamily="18" charset="0"/>
              <a:cs typeface="Times New Roman" panose="02020603050405020304" pitchFamily="18" charset="0"/>
            </a:endParaRPr>
          </a:p>
          <a:p>
            <a:pPr algn="ctr"/>
            <a:r>
              <a:rPr lang="it-IT" sz="2000" b="1" dirty="0" smtClean="0">
                <a:solidFill>
                  <a:schemeClr val="bg1"/>
                </a:solidFill>
                <a:latin typeface="Times New Roman" panose="02020603050405020304" pitchFamily="18" charset="0"/>
                <a:cs typeface="Times New Roman" panose="02020603050405020304" pitchFamily="18" charset="0"/>
              </a:rPr>
              <a:t>In Osservanza  alle Linee di Orientamento per azioni di prevenzione e contrasto al Bullismo e </a:t>
            </a:r>
            <a:r>
              <a:rPr lang="it-IT" sz="2000" b="1" dirty="0" err="1" smtClean="0">
                <a:solidFill>
                  <a:schemeClr val="bg1"/>
                </a:solidFill>
                <a:latin typeface="Times New Roman" panose="02020603050405020304" pitchFamily="18" charset="0"/>
                <a:cs typeface="Times New Roman" panose="02020603050405020304" pitchFamily="18" charset="0"/>
              </a:rPr>
              <a:t>Cyberbullismo</a:t>
            </a:r>
            <a:r>
              <a:rPr lang="it-IT" sz="2000" b="1" dirty="0" smtClean="0">
                <a:solidFill>
                  <a:schemeClr val="bg1"/>
                </a:solidFill>
                <a:latin typeface="Times New Roman" panose="02020603050405020304" pitchFamily="18" charset="0"/>
                <a:cs typeface="Times New Roman" panose="02020603050405020304" pitchFamily="18" charset="0"/>
              </a:rPr>
              <a:t>- NOTA MIUR n. 2519 del 15/04/2015 </a:t>
            </a:r>
          </a:p>
          <a:p>
            <a:pPr algn="ctr"/>
            <a:endParaRPr lang="it-IT" sz="2000" b="1" dirty="0" smtClean="0">
              <a:solidFill>
                <a:schemeClr val="bg1"/>
              </a:solidFill>
              <a:latin typeface="Times New Roman" panose="02020603050405020304" pitchFamily="18" charset="0"/>
              <a:cs typeface="Times New Roman" panose="02020603050405020304" pitchFamily="18" charset="0"/>
            </a:endParaRPr>
          </a:p>
          <a:p>
            <a:pPr lvl="0" algn="ctr"/>
            <a:r>
              <a:rPr lang="it-IT" sz="2000" b="1" dirty="0">
                <a:solidFill>
                  <a:schemeClr val="bg1"/>
                </a:solidFill>
                <a:latin typeface="Times New Roman" panose="02020603050405020304" pitchFamily="18" charset="0"/>
                <a:cs typeface="Times New Roman" panose="02020603050405020304" pitchFamily="18" charset="0"/>
              </a:rPr>
              <a:t>«RISPETTA QUESTE NORME QUANDO NAVIGHI IN RETE</a:t>
            </a:r>
            <a:r>
              <a:rPr lang="it-IT" sz="2000" b="1" dirty="0" smtClean="0">
                <a:solidFill>
                  <a:schemeClr val="bg1"/>
                </a:solidFill>
                <a:latin typeface="Times New Roman" panose="02020603050405020304" pitchFamily="18" charset="0"/>
                <a:cs typeface="Times New Roman" panose="02020603050405020304" pitchFamily="18" charset="0"/>
              </a:rPr>
              <a:t>!»</a:t>
            </a:r>
            <a:endParaRPr lang="it-IT" sz="2000" b="1" dirty="0">
              <a:solidFill>
                <a:schemeClr val="bg1"/>
              </a:solidFill>
              <a:latin typeface="Times New Roman" panose="02020603050405020304" pitchFamily="18" charset="0"/>
              <a:cs typeface="Times New Roman" panose="02020603050405020304" pitchFamily="18" charset="0"/>
            </a:endParaRPr>
          </a:p>
          <a:p>
            <a:pPr algn="ctr"/>
            <a:endParaRPr lang="it-IT" dirty="0"/>
          </a:p>
        </p:txBody>
      </p:sp>
      <p:sp>
        <p:nvSpPr>
          <p:cNvPr id="3" name="Rettangolo 2"/>
          <p:cNvSpPr/>
          <p:nvPr/>
        </p:nvSpPr>
        <p:spPr>
          <a:xfrm>
            <a:off x="343099" y="1713192"/>
            <a:ext cx="11516805" cy="4670509"/>
          </a:xfrm>
          <a:prstGeom prst="rect">
            <a:avLst/>
          </a:prstGeom>
        </p:spPr>
        <p:txBody>
          <a:bodyPr wrap="square">
            <a:spAutoFit/>
          </a:bodyPr>
          <a:lstStyle/>
          <a:p>
            <a:endParaRPr lang="it-IT" sz="1750" dirty="0" smtClean="0">
              <a:latin typeface="Times New Roman" panose="02020603050405020304" pitchFamily="18" charset="0"/>
              <a:cs typeface="Times New Roman" panose="02020603050405020304" pitchFamily="18" charset="0"/>
            </a:endParaRPr>
          </a:p>
          <a:p>
            <a:endParaRPr lang="it-IT" sz="1750" dirty="0">
              <a:latin typeface="Times New Roman" panose="02020603050405020304" pitchFamily="18" charset="0"/>
              <a:cs typeface="Times New Roman" panose="02020603050405020304" pitchFamily="18" charset="0"/>
            </a:endParaRPr>
          </a:p>
          <a:p>
            <a:pPr marL="342900" indent="-342900">
              <a:buFont typeface="+mj-lt"/>
              <a:buAutoNum type="arabicParenR"/>
            </a:pPr>
            <a:r>
              <a:rPr lang="it-IT" sz="1750" dirty="0">
                <a:solidFill>
                  <a:srgbClr val="002060"/>
                </a:solidFill>
                <a:latin typeface="Times New Roman" panose="02020603050405020304" pitchFamily="18" charset="0"/>
                <a:cs typeface="Times New Roman" panose="02020603050405020304" pitchFamily="18" charset="0"/>
              </a:rPr>
              <a:t>N</a:t>
            </a:r>
            <a:r>
              <a:rPr lang="it-IT" sz="1750" dirty="0" smtClean="0">
                <a:solidFill>
                  <a:srgbClr val="002060"/>
                </a:solidFill>
                <a:latin typeface="Times New Roman" panose="02020603050405020304" pitchFamily="18" charset="0"/>
                <a:cs typeface="Times New Roman" panose="02020603050405020304" pitchFamily="18" charset="0"/>
              </a:rPr>
              <a:t>on</a:t>
            </a:r>
            <a:r>
              <a:rPr lang="it-IT" sz="1750" dirty="0">
                <a:solidFill>
                  <a:srgbClr val="002060"/>
                </a:solidFill>
                <a:latin typeface="Times New Roman" panose="02020603050405020304" pitchFamily="18" charset="0"/>
                <a:cs typeface="Times New Roman" panose="02020603050405020304" pitchFamily="18" charset="0"/>
              </a:rPr>
              <a:t> </a:t>
            </a:r>
            <a:r>
              <a:rPr lang="it-IT" sz="1750" b="1" dirty="0">
                <a:solidFill>
                  <a:srgbClr val="002060"/>
                </a:solidFill>
                <a:latin typeface="Times New Roman" panose="02020603050405020304" pitchFamily="18" charset="0"/>
                <a:cs typeface="Times New Roman" panose="02020603050405020304" pitchFamily="18" charset="0"/>
              </a:rPr>
              <a:t>essere intollerante</a:t>
            </a:r>
            <a:r>
              <a:rPr lang="it-IT" sz="1750" dirty="0">
                <a:solidFill>
                  <a:srgbClr val="002060"/>
                </a:solidFill>
                <a:latin typeface="Times New Roman" panose="02020603050405020304" pitchFamily="18" charset="0"/>
                <a:cs typeface="Times New Roman" panose="02020603050405020304" pitchFamily="18" charset="0"/>
              </a:rPr>
              <a:t> con chi commette </a:t>
            </a:r>
            <a:r>
              <a:rPr lang="it-IT" sz="1750" dirty="0" smtClean="0">
                <a:solidFill>
                  <a:srgbClr val="002060"/>
                </a:solidFill>
                <a:latin typeface="Times New Roman" panose="02020603050405020304" pitchFamily="18" charset="0"/>
                <a:cs typeface="Times New Roman" panose="02020603050405020304" pitchFamily="18" charset="0"/>
              </a:rPr>
              <a:t>errori</a:t>
            </a:r>
          </a:p>
          <a:p>
            <a:pPr marL="342900" indent="-342900">
              <a:buFont typeface="+mj-lt"/>
              <a:buAutoNum type="arabicParenR"/>
            </a:pPr>
            <a:endParaRPr lang="it-IT" sz="1750" dirty="0" smtClean="0">
              <a:solidFill>
                <a:srgbClr val="002060"/>
              </a:solidFill>
              <a:latin typeface="Times New Roman" panose="02020603050405020304" pitchFamily="18" charset="0"/>
              <a:cs typeface="Times New Roman" panose="02020603050405020304" pitchFamily="18" charset="0"/>
            </a:endParaRPr>
          </a:p>
          <a:p>
            <a:pPr marL="342900" indent="-342900">
              <a:buFont typeface="+mj-lt"/>
              <a:buAutoNum type="arabicParenR"/>
            </a:pPr>
            <a:r>
              <a:rPr lang="it-IT" sz="1750" b="1" dirty="0" smtClean="0">
                <a:solidFill>
                  <a:srgbClr val="002060"/>
                </a:solidFill>
                <a:latin typeface="Times New Roman" panose="02020603050405020304" pitchFamily="18" charset="0"/>
                <a:cs typeface="Times New Roman" panose="02020603050405020304" pitchFamily="18" charset="0"/>
              </a:rPr>
              <a:t>Rispetta </a:t>
            </a:r>
            <a:r>
              <a:rPr lang="it-IT" sz="1750" b="1" dirty="0">
                <a:solidFill>
                  <a:srgbClr val="002060"/>
                </a:solidFill>
                <a:latin typeface="Times New Roman" panose="02020603050405020304" pitchFamily="18" charset="0"/>
                <a:cs typeface="Times New Roman" panose="02020603050405020304" pitchFamily="18" charset="0"/>
              </a:rPr>
              <a:t>le idee </a:t>
            </a:r>
            <a:r>
              <a:rPr lang="it-IT" sz="1750" b="1" dirty="0" smtClean="0">
                <a:solidFill>
                  <a:srgbClr val="002060"/>
                </a:solidFill>
                <a:latin typeface="Times New Roman" panose="02020603050405020304" pitchFamily="18" charset="0"/>
                <a:cs typeface="Times New Roman" panose="02020603050405020304" pitchFamily="18" charset="0"/>
              </a:rPr>
              <a:t>altrui</a:t>
            </a:r>
          </a:p>
          <a:p>
            <a:pPr marL="342900" indent="-342900">
              <a:buFont typeface="+mj-lt"/>
              <a:buAutoNum type="arabicParenR"/>
            </a:pPr>
            <a:endParaRPr lang="it-IT" sz="1750" b="1" dirty="0" smtClean="0">
              <a:solidFill>
                <a:srgbClr val="002060"/>
              </a:solidFill>
              <a:latin typeface="Times New Roman" panose="02020603050405020304" pitchFamily="18" charset="0"/>
              <a:cs typeface="Times New Roman" panose="02020603050405020304" pitchFamily="18" charset="0"/>
            </a:endParaRPr>
          </a:p>
          <a:p>
            <a:pPr marL="342900" indent="-342900">
              <a:buFont typeface="+mj-lt"/>
              <a:buAutoNum type="arabicParenR"/>
            </a:pPr>
            <a:r>
              <a:rPr lang="it-IT" sz="1750" dirty="0" smtClean="0">
                <a:solidFill>
                  <a:srgbClr val="002060"/>
                </a:solidFill>
                <a:latin typeface="Times New Roman" panose="02020603050405020304" pitchFamily="18" charset="0"/>
                <a:cs typeface="Times New Roman" panose="02020603050405020304" pitchFamily="18" charset="0"/>
              </a:rPr>
              <a:t>Non </a:t>
            </a:r>
            <a:r>
              <a:rPr lang="it-IT" sz="1750" dirty="0">
                <a:solidFill>
                  <a:srgbClr val="002060"/>
                </a:solidFill>
                <a:latin typeface="Times New Roman" panose="02020603050405020304" pitchFamily="18" charset="0"/>
                <a:cs typeface="Times New Roman" panose="02020603050405020304" pitchFamily="18" charset="0"/>
              </a:rPr>
              <a:t>scrivere </a:t>
            </a:r>
            <a:r>
              <a:rPr lang="it-IT" sz="1750" b="1" dirty="0">
                <a:solidFill>
                  <a:srgbClr val="002060"/>
                </a:solidFill>
                <a:latin typeface="Times New Roman" panose="02020603050405020304" pitchFamily="18" charset="0"/>
                <a:cs typeface="Times New Roman" panose="02020603050405020304" pitchFamily="18" charset="0"/>
              </a:rPr>
              <a:t>messaggi inutili, </a:t>
            </a:r>
            <a:r>
              <a:rPr lang="it-IT" sz="1750" dirty="0">
                <a:solidFill>
                  <a:srgbClr val="002060"/>
                </a:solidFill>
                <a:latin typeface="Times New Roman" panose="02020603050405020304" pitchFamily="18" charset="0"/>
                <a:cs typeface="Times New Roman" panose="02020603050405020304" pitchFamily="18" charset="0"/>
              </a:rPr>
              <a:t>frivoli o di carattere </a:t>
            </a:r>
            <a:r>
              <a:rPr lang="it-IT" sz="1750" dirty="0" smtClean="0">
                <a:solidFill>
                  <a:srgbClr val="002060"/>
                </a:solidFill>
                <a:latin typeface="Times New Roman" panose="02020603050405020304" pitchFamily="18" charset="0"/>
                <a:cs typeface="Times New Roman" panose="02020603050405020304" pitchFamily="18" charset="0"/>
              </a:rPr>
              <a:t>personale e, dunque, </a:t>
            </a:r>
            <a:r>
              <a:rPr lang="it-IT" sz="1750" dirty="0">
                <a:solidFill>
                  <a:srgbClr val="002060"/>
                </a:solidFill>
                <a:latin typeface="Times New Roman" panose="02020603050405020304" pitchFamily="18" charset="0"/>
                <a:cs typeface="Times New Roman" panose="02020603050405020304" pitchFamily="18" charset="0"/>
              </a:rPr>
              <a:t>non di interesse </a:t>
            </a:r>
            <a:r>
              <a:rPr lang="it-IT" sz="1750" dirty="0" smtClean="0">
                <a:solidFill>
                  <a:srgbClr val="002060"/>
                </a:solidFill>
                <a:latin typeface="Times New Roman" panose="02020603050405020304" pitchFamily="18" charset="0"/>
                <a:cs typeface="Times New Roman" panose="02020603050405020304" pitchFamily="18" charset="0"/>
              </a:rPr>
              <a:t>generale</a:t>
            </a:r>
          </a:p>
          <a:p>
            <a:pPr marL="342900" indent="-342900">
              <a:buFont typeface="+mj-lt"/>
              <a:buAutoNum type="arabicParenR"/>
            </a:pPr>
            <a:endParaRPr lang="it-IT" sz="1750" dirty="0" smtClean="0">
              <a:solidFill>
                <a:srgbClr val="002060"/>
              </a:solidFill>
              <a:latin typeface="Times New Roman" panose="02020603050405020304" pitchFamily="18" charset="0"/>
              <a:cs typeface="Times New Roman" panose="02020603050405020304" pitchFamily="18" charset="0"/>
            </a:endParaRPr>
          </a:p>
          <a:p>
            <a:pPr marL="342900" indent="-342900">
              <a:buFont typeface="+mj-lt"/>
              <a:buAutoNum type="arabicParenR"/>
            </a:pPr>
            <a:r>
              <a:rPr lang="it-IT" sz="1750" dirty="0" smtClean="0">
                <a:solidFill>
                  <a:srgbClr val="002060"/>
                </a:solidFill>
                <a:latin typeface="Times New Roman" panose="02020603050405020304" pitchFamily="18" charset="0"/>
                <a:cs typeface="Times New Roman" panose="02020603050405020304" pitchFamily="18" charset="0"/>
              </a:rPr>
              <a:t>Quando </a:t>
            </a:r>
            <a:r>
              <a:rPr lang="it-IT" sz="1750" dirty="0">
                <a:solidFill>
                  <a:srgbClr val="002060"/>
                </a:solidFill>
                <a:latin typeface="Times New Roman" panose="02020603050405020304" pitchFamily="18" charset="0"/>
                <a:cs typeface="Times New Roman" panose="02020603050405020304" pitchFamily="18" charset="0"/>
              </a:rPr>
              <a:t>commenti su un blog, </a:t>
            </a:r>
            <a:r>
              <a:rPr lang="it-IT" sz="1750" b="1" dirty="0">
                <a:solidFill>
                  <a:srgbClr val="002060"/>
                </a:solidFill>
                <a:latin typeface="Times New Roman" panose="02020603050405020304" pitchFamily="18" charset="0"/>
                <a:cs typeface="Times New Roman" panose="02020603050405020304" pitchFamily="18" charset="0"/>
              </a:rPr>
              <a:t>sii pertinente</a:t>
            </a:r>
            <a:r>
              <a:rPr lang="it-IT" sz="1750" dirty="0">
                <a:solidFill>
                  <a:srgbClr val="002060"/>
                </a:solidFill>
                <a:latin typeface="Times New Roman" panose="02020603050405020304" pitchFamily="18" charset="0"/>
                <a:cs typeface="Times New Roman" panose="02020603050405020304" pitchFamily="18" charset="0"/>
              </a:rPr>
              <a:t> al post </a:t>
            </a:r>
            <a:r>
              <a:rPr lang="it-IT" sz="1750" dirty="0" smtClean="0">
                <a:solidFill>
                  <a:srgbClr val="002060"/>
                </a:solidFill>
                <a:latin typeface="Times New Roman" panose="02020603050405020304" pitchFamily="18" charset="0"/>
                <a:cs typeface="Times New Roman" panose="02020603050405020304" pitchFamily="18" charset="0"/>
              </a:rPr>
              <a:t>che </a:t>
            </a:r>
            <a:r>
              <a:rPr lang="it-IT" sz="1750" dirty="0">
                <a:solidFill>
                  <a:srgbClr val="002060"/>
                </a:solidFill>
                <a:latin typeface="Times New Roman" panose="02020603050405020304" pitchFamily="18" charset="0"/>
                <a:cs typeface="Times New Roman" panose="02020603050405020304" pitchFamily="18" charset="0"/>
              </a:rPr>
              <a:t>stai </a:t>
            </a:r>
            <a:r>
              <a:rPr lang="it-IT" sz="1750" dirty="0" smtClean="0">
                <a:solidFill>
                  <a:srgbClr val="002060"/>
                </a:solidFill>
                <a:latin typeface="Times New Roman" panose="02020603050405020304" pitchFamily="18" charset="0"/>
                <a:cs typeface="Times New Roman" panose="02020603050405020304" pitchFamily="18" charset="0"/>
              </a:rPr>
              <a:t>commentando</a:t>
            </a:r>
          </a:p>
          <a:p>
            <a:pPr marL="342900" indent="-342900">
              <a:buFont typeface="+mj-lt"/>
              <a:buAutoNum type="arabicParenR"/>
            </a:pPr>
            <a:endParaRPr lang="it-IT" sz="1750" dirty="0" smtClean="0">
              <a:solidFill>
                <a:srgbClr val="002060"/>
              </a:solidFill>
              <a:latin typeface="Times New Roman" panose="02020603050405020304" pitchFamily="18" charset="0"/>
              <a:cs typeface="Times New Roman" panose="02020603050405020304" pitchFamily="18" charset="0"/>
            </a:endParaRPr>
          </a:p>
          <a:p>
            <a:pPr marL="342900" indent="-342900">
              <a:buFont typeface="+mj-lt"/>
              <a:buAutoNum type="arabicParenR"/>
            </a:pPr>
            <a:r>
              <a:rPr lang="it-IT" sz="1750" b="1" dirty="0" smtClean="0">
                <a:solidFill>
                  <a:srgbClr val="002060"/>
                </a:solidFill>
                <a:latin typeface="Times New Roman" panose="02020603050405020304" pitchFamily="18" charset="0"/>
                <a:cs typeface="Times New Roman" panose="02020603050405020304" pitchFamily="18" charset="0"/>
              </a:rPr>
              <a:t>Non divagare</a:t>
            </a:r>
            <a:r>
              <a:rPr lang="it-IT" sz="1750" dirty="0" smtClean="0">
                <a:solidFill>
                  <a:srgbClr val="002060"/>
                </a:solidFill>
                <a:latin typeface="Times New Roman" panose="02020603050405020304" pitchFamily="18" charset="0"/>
                <a:cs typeface="Times New Roman" panose="02020603050405020304" pitchFamily="18" charset="0"/>
              </a:rPr>
              <a:t> rispetto all’argomento trattato</a:t>
            </a:r>
          </a:p>
          <a:p>
            <a:pPr marL="342900" indent="-342900">
              <a:buFont typeface="+mj-lt"/>
              <a:buAutoNum type="arabicParenR"/>
            </a:pPr>
            <a:endParaRPr lang="it-IT" sz="1750" dirty="0" smtClean="0">
              <a:solidFill>
                <a:srgbClr val="002060"/>
              </a:solidFill>
              <a:latin typeface="Times New Roman" panose="02020603050405020304" pitchFamily="18" charset="0"/>
              <a:cs typeface="Times New Roman" panose="02020603050405020304" pitchFamily="18" charset="0"/>
            </a:endParaRPr>
          </a:p>
          <a:p>
            <a:pPr marL="342900" indent="-342900">
              <a:buFont typeface="+mj-lt"/>
              <a:buAutoNum type="arabicParenR"/>
            </a:pPr>
            <a:r>
              <a:rPr lang="it-IT" sz="1750" b="1" dirty="0" smtClean="0">
                <a:solidFill>
                  <a:srgbClr val="002060"/>
                </a:solidFill>
                <a:latin typeface="Times New Roman" panose="02020603050405020304" pitchFamily="18" charset="0"/>
                <a:cs typeface="Times New Roman" panose="02020603050405020304" pitchFamily="18" charset="0"/>
              </a:rPr>
              <a:t>Stai attento</a:t>
            </a:r>
            <a:r>
              <a:rPr lang="it-IT" sz="1750" dirty="0" smtClean="0">
                <a:solidFill>
                  <a:srgbClr val="002060"/>
                </a:solidFill>
                <a:latin typeface="Times New Roman" panose="02020603050405020304" pitchFamily="18" charset="0"/>
                <a:cs typeface="Times New Roman" panose="02020603050405020304" pitchFamily="18" charset="0"/>
              </a:rPr>
              <a:t> quando navighi in rete, non lasciare le tue informazioni personali quando navighi su un sito che non ti sembra sicuro</a:t>
            </a:r>
          </a:p>
          <a:p>
            <a:pPr marL="342900" indent="-342900">
              <a:buFont typeface="+mj-lt"/>
              <a:buAutoNum type="arabicParenR"/>
            </a:pPr>
            <a:endParaRPr lang="it-IT" sz="1750" dirty="0" smtClean="0">
              <a:solidFill>
                <a:srgbClr val="002060"/>
              </a:solidFill>
              <a:latin typeface="Times New Roman" panose="02020603050405020304" pitchFamily="18" charset="0"/>
              <a:cs typeface="Times New Roman" panose="02020603050405020304" pitchFamily="18" charset="0"/>
            </a:endParaRPr>
          </a:p>
          <a:p>
            <a:pPr marL="342900" indent="-342900">
              <a:buFont typeface="+mj-lt"/>
              <a:buAutoNum type="arabicParenR"/>
            </a:pPr>
            <a:r>
              <a:rPr lang="it-IT" sz="1750" b="1" dirty="0" smtClean="0">
                <a:solidFill>
                  <a:srgbClr val="002060"/>
                </a:solidFill>
                <a:latin typeface="Times New Roman" panose="02020603050405020304" pitchFamily="18" charset="0"/>
                <a:cs typeface="Times New Roman" panose="02020603050405020304" pitchFamily="18" charset="0"/>
              </a:rPr>
              <a:t>Sii intelligente nel ricercare informazioni</a:t>
            </a:r>
            <a:r>
              <a:rPr lang="it-IT" sz="1750" dirty="0" smtClean="0">
                <a:solidFill>
                  <a:srgbClr val="002060"/>
                </a:solidFill>
                <a:latin typeface="Times New Roman" panose="02020603050405020304" pitchFamily="18" charset="0"/>
                <a:cs typeface="Times New Roman" panose="02020603050405020304" pitchFamily="18" charset="0"/>
              </a:rPr>
              <a:t> pertinenti nel web e grazie ad Internet il tuo apprendimento sarà più ricco e solido</a:t>
            </a:r>
          </a:p>
        </p:txBody>
      </p:sp>
      <p:pic>
        <p:nvPicPr>
          <p:cNvPr id="5122" name="Picture 2" descr="Risultati immagini per netiquette a scuo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8967" y="1775781"/>
            <a:ext cx="1991065" cy="1823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542745"/>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asellaDiTesto 2"/>
          <p:cNvSpPr txBox="1"/>
          <p:nvPr/>
        </p:nvSpPr>
        <p:spPr>
          <a:xfrm>
            <a:off x="1326523" y="2864549"/>
            <a:ext cx="10045521" cy="523220"/>
          </a:xfrm>
          <a:prstGeom prst="rect">
            <a:avLst/>
          </a:prstGeom>
          <a:noFill/>
        </p:spPr>
        <p:txBody>
          <a:bodyPr wrap="square" rtlCol="0">
            <a:spAutoFit/>
          </a:bodyPr>
          <a:lstStyle/>
          <a:p>
            <a:pPr algn="ctr"/>
            <a:r>
              <a:rPr lang="it-IT" sz="2800" b="1" dirty="0" smtClean="0">
                <a:solidFill>
                  <a:srgbClr val="C00000"/>
                </a:solidFill>
                <a:latin typeface="Times New Roman" panose="02020603050405020304" pitchFamily="18" charset="0"/>
                <a:cs typeface="Times New Roman" panose="02020603050405020304" pitchFamily="18" charset="0"/>
              </a:rPr>
              <a:t>PERCHE’ APPRENDERE  CON LE NUOVE TECNOLOGIE?</a:t>
            </a:r>
            <a:endParaRPr lang="it-IT" sz="2800" b="1" dirty="0">
              <a:solidFill>
                <a:srgbClr val="C00000"/>
              </a:solidFill>
              <a:latin typeface="Times New Roman" panose="02020603050405020304" pitchFamily="18" charset="0"/>
              <a:cs typeface="Times New Roman" panose="02020603050405020304" pitchFamily="18" charset="0"/>
            </a:endParaRPr>
          </a:p>
        </p:txBody>
      </p:sp>
      <p:sp>
        <p:nvSpPr>
          <p:cNvPr id="4" name="Rettangolo arrotondato 3"/>
          <p:cNvSpPr/>
          <p:nvPr/>
        </p:nvSpPr>
        <p:spPr>
          <a:xfrm>
            <a:off x="1584101" y="356380"/>
            <a:ext cx="3078051" cy="2137893"/>
          </a:xfrm>
          <a:prstGeom prst="round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dirty="0">
                <a:latin typeface="Times New Roman" panose="02020603050405020304" pitchFamily="18" charset="0"/>
                <a:cs typeface="Times New Roman" panose="02020603050405020304" pitchFamily="18" charset="0"/>
              </a:rPr>
              <a:t>G</a:t>
            </a:r>
            <a:r>
              <a:rPr lang="it-IT" dirty="0" smtClean="0">
                <a:latin typeface="Times New Roman" panose="02020603050405020304" pitchFamily="18" charset="0"/>
                <a:cs typeface="Times New Roman" panose="02020603050405020304" pitchFamily="18" charset="0"/>
              </a:rPr>
              <a:t>li alunni di oggi sono i </a:t>
            </a:r>
            <a:r>
              <a:rPr lang="it-IT" b="1" dirty="0" smtClean="0">
                <a:latin typeface="Times New Roman" panose="02020603050405020304" pitchFamily="18" charset="0"/>
                <a:cs typeface="Times New Roman" panose="02020603050405020304" pitchFamily="18" charset="0"/>
              </a:rPr>
              <a:t>New </a:t>
            </a:r>
            <a:r>
              <a:rPr lang="it-IT" b="1" dirty="0" err="1" smtClean="0">
                <a:latin typeface="Times New Roman" panose="02020603050405020304" pitchFamily="18" charset="0"/>
                <a:cs typeface="Times New Roman" panose="02020603050405020304" pitchFamily="18" charset="0"/>
              </a:rPr>
              <a:t>digital</a:t>
            </a:r>
            <a:r>
              <a:rPr lang="it-IT" b="1" dirty="0" smtClean="0">
                <a:latin typeface="Times New Roman" panose="02020603050405020304" pitchFamily="18" charset="0"/>
                <a:cs typeface="Times New Roman" panose="02020603050405020304" pitchFamily="18" charset="0"/>
              </a:rPr>
              <a:t> </a:t>
            </a:r>
            <a:r>
              <a:rPr lang="it-IT" b="1" dirty="0" err="1" smtClean="0">
                <a:latin typeface="Times New Roman" panose="02020603050405020304" pitchFamily="18" charset="0"/>
                <a:cs typeface="Times New Roman" panose="02020603050405020304" pitchFamily="18" charset="0"/>
              </a:rPr>
              <a:t>born</a:t>
            </a:r>
            <a:r>
              <a:rPr lang="it-IT" dirty="0" smtClean="0">
                <a:latin typeface="Times New Roman" panose="02020603050405020304" pitchFamily="18" charset="0"/>
                <a:cs typeface="Times New Roman" panose="02020603050405020304" pitchFamily="18" charset="0"/>
              </a:rPr>
              <a:t>, cioè sono nati e cresciuti con le tecnologie digitali. Essi anche nel tempo libero apprendono con le nuove tecnologie (Apprendimento informale)</a:t>
            </a:r>
            <a:r>
              <a:rPr lang="it-IT" sz="1200" i="1" dirty="0" smtClean="0">
                <a:latin typeface="Times New Roman" panose="02020603050405020304" pitchFamily="18" charset="0"/>
                <a:cs typeface="Times New Roman" panose="02020603050405020304" pitchFamily="18" charset="0"/>
              </a:rPr>
              <a:t> </a:t>
            </a:r>
            <a:endParaRPr lang="it-IT" sz="1200" i="1" dirty="0">
              <a:latin typeface="Times New Roman" panose="02020603050405020304" pitchFamily="18" charset="0"/>
              <a:cs typeface="Times New Roman" panose="02020603050405020304" pitchFamily="18" charset="0"/>
            </a:endParaRPr>
          </a:p>
        </p:txBody>
      </p:sp>
      <p:sp>
        <p:nvSpPr>
          <p:cNvPr id="5" name="Rettangolo arrotondato 4"/>
          <p:cNvSpPr/>
          <p:nvPr/>
        </p:nvSpPr>
        <p:spPr>
          <a:xfrm>
            <a:off x="4771622" y="755625"/>
            <a:ext cx="3451537" cy="1738648"/>
          </a:xfrm>
          <a:prstGeom prst="round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dirty="0" smtClean="0">
                <a:latin typeface="Times New Roman" panose="02020603050405020304" pitchFamily="18" charset="0"/>
                <a:cs typeface="Times New Roman" panose="02020603050405020304" pitchFamily="18" charset="0"/>
              </a:rPr>
              <a:t>Compito della scuola è quello di educare all’uso ‘giusto’ delle nuove tecnologie per evitarne un uso ‘disordinato’. </a:t>
            </a:r>
            <a:endParaRPr lang="it-IT" sz="1200" i="1" dirty="0">
              <a:latin typeface="Times New Roman" panose="02020603050405020304" pitchFamily="18" charset="0"/>
              <a:cs typeface="Times New Roman" panose="02020603050405020304" pitchFamily="18" charset="0"/>
            </a:endParaRPr>
          </a:p>
        </p:txBody>
      </p:sp>
      <p:sp>
        <p:nvSpPr>
          <p:cNvPr id="6" name="Rettangolo arrotondato 5"/>
          <p:cNvSpPr/>
          <p:nvPr/>
        </p:nvSpPr>
        <p:spPr>
          <a:xfrm>
            <a:off x="4152188" y="4131429"/>
            <a:ext cx="3400022" cy="17128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it-IT" sz="2400" b="1" i="1" dirty="0" smtClean="0">
                <a:latin typeface="Times New Roman" panose="02020603050405020304" pitchFamily="18" charset="0"/>
                <a:cs typeface="Times New Roman" panose="02020603050405020304" pitchFamily="18" charset="0"/>
              </a:rPr>
              <a:t>Competenza digitale</a:t>
            </a:r>
          </a:p>
          <a:p>
            <a:pPr algn="ctr"/>
            <a:r>
              <a:rPr lang="it-IT" sz="1200" i="1" dirty="0">
                <a:latin typeface="Times New Roman" panose="02020603050405020304" pitchFamily="18" charset="0"/>
                <a:cs typeface="Times New Roman" panose="02020603050405020304" pitchFamily="18" charset="0"/>
              </a:rPr>
              <a:t> </a:t>
            </a:r>
            <a:r>
              <a:rPr lang="it-IT" sz="1200" i="1" dirty="0" smtClean="0">
                <a:latin typeface="Times New Roman" panose="02020603050405020304" pitchFamily="18" charset="0"/>
                <a:cs typeface="Times New Roman" panose="02020603050405020304" pitchFamily="18" charset="0"/>
              </a:rPr>
              <a:t>          </a:t>
            </a:r>
            <a:endParaRPr lang="it-IT" sz="1200" i="1" dirty="0">
              <a:latin typeface="Times New Roman" panose="02020603050405020304" pitchFamily="18" charset="0"/>
              <a:cs typeface="Times New Roman" panose="02020603050405020304" pitchFamily="18" charset="0"/>
            </a:endParaRPr>
          </a:p>
          <a:p>
            <a:pPr algn="ctr"/>
            <a:r>
              <a:rPr lang="it-IT" b="1" i="1" dirty="0" smtClean="0">
                <a:latin typeface="Times New Roman" panose="02020603050405020304" pitchFamily="18" charset="0"/>
                <a:cs typeface="Times New Roman" panose="02020603050405020304" pitchFamily="18" charset="0"/>
              </a:rPr>
              <a:t>Information </a:t>
            </a:r>
            <a:r>
              <a:rPr lang="it-IT" b="1" i="1" dirty="0" err="1" smtClean="0">
                <a:latin typeface="Times New Roman" panose="02020603050405020304" pitchFamily="18" charset="0"/>
                <a:cs typeface="Times New Roman" panose="02020603050405020304" pitchFamily="18" charset="0"/>
              </a:rPr>
              <a:t>literacy</a:t>
            </a:r>
            <a:endParaRPr lang="it-IT" b="1" i="1" dirty="0" smtClean="0">
              <a:latin typeface="Times New Roman" panose="02020603050405020304" pitchFamily="18" charset="0"/>
              <a:cs typeface="Times New Roman" panose="02020603050405020304" pitchFamily="18" charset="0"/>
            </a:endParaRPr>
          </a:p>
          <a:p>
            <a:pPr algn="ctr"/>
            <a:endParaRPr lang="it-IT" b="1" i="1" dirty="0" smtClean="0">
              <a:latin typeface="Times New Roman" panose="02020603050405020304" pitchFamily="18" charset="0"/>
              <a:cs typeface="Times New Roman" panose="02020603050405020304" pitchFamily="18" charset="0"/>
            </a:endParaRPr>
          </a:p>
          <a:p>
            <a:pPr algn="ctr"/>
            <a:r>
              <a:rPr lang="it-IT" b="1" i="1" dirty="0" smtClean="0">
                <a:latin typeface="Times New Roman" panose="02020603050405020304" pitchFamily="18" charset="0"/>
                <a:cs typeface="Times New Roman" panose="02020603050405020304" pitchFamily="18" charset="0"/>
              </a:rPr>
              <a:t>Digital </a:t>
            </a:r>
            <a:r>
              <a:rPr lang="it-IT" b="1" i="1" dirty="0" err="1" smtClean="0">
                <a:latin typeface="Times New Roman" panose="02020603050405020304" pitchFamily="18" charset="0"/>
                <a:cs typeface="Times New Roman" panose="02020603050405020304" pitchFamily="18" charset="0"/>
              </a:rPr>
              <a:t>literacy</a:t>
            </a:r>
            <a:endParaRPr lang="it-IT" b="1" i="1" dirty="0">
              <a:latin typeface="Times New Roman" panose="02020603050405020304" pitchFamily="18" charset="0"/>
              <a:cs typeface="Times New Roman" panose="02020603050405020304" pitchFamily="18" charset="0"/>
            </a:endParaRPr>
          </a:p>
        </p:txBody>
      </p:sp>
      <p:sp>
        <p:nvSpPr>
          <p:cNvPr id="7" name="Rettangolo arrotondato 6"/>
          <p:cNvSpPr/>
          <p:nvPr/>
        </p:nvSpPr>
        <p:spPr>
          <a:xfrm>
            <a:off x="8345510" y="334852"/>
            <a:ext cx="3026535" cy="2390656"/>
          </a:xfrm>
          <a:prstGeom prst="round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r>
              <a:rPr lang="it-IT" dirty="0" smtClean="0">
                <a:latin typeface="Times New Roman" panose="02020603050405020304" pitchFamily="18" charset="0"/>
                <a:cs typeface="Times New Roman" panose="02020603050405020304" pitchFamily="18" charset="0"/>
              </a:rPr>
              <a:t>Si potenzia la capacità di </a:t>
            </a:r>
            <a:r>
              <a:rPr lang="it-IT" b="1" dirty="0" smtClean="0">
                <a:latin typeface="Times New Roman" panose="02020603050405020304" pitchFamily="18" charset="0"/>
                <a:cs typeface="Times New Roman" panose="02020603050405020304" pitchFamily="18" charset="0"/>
              </a:rPr>
              <a:t>«apprendere ad apprendere»</a:t>
            </a:r>
            <a:r>
              <a:rPr lang="it-IT" dirty="0" smtClean="0">
                <a:latin typeface="Times New Roman" panose="02020603050405020304" pitchFamily="18" charset="0"/>
                <a:cs typeface="Times New Roman" panose="02020603050405020304" pitchFamily="18" charset="0"/>
              </a:rPr>
              <a:t>.</a:t>
            </a:r>
            <a:r>
              <a:rPr lang="it-IT" b="1" dirty="0" smtClean="0">
                <a:latin typeface="Times New Roman" panose="02020603050405020304" pitchFamily="18" charset="0"/>
                <a:cs typeface="Times New Roman" panose="02020603050405020304" pitchFamily="18" charset="0"/>
              </a:rPr>
              <a:t> </a:t>
            </a:r>
            <a:r>
              <a:rPr lang="it-IT" dirty="0" smtClean="0">
                <a:latin typeface="Times New Roman" panose="02020603050405020304" pitchFamily="18" charset="0"/>
                <a:cs typeface="Times New Roman" panose="02020603050405020304" pitchFamily="18" charset="0"/>
              </a:rPr>
              <a:t>Non esiste più la semplice erogazione dei contenuti ma si ha un approccio più attento ai processi e alle abilità metacognitive.</a:t>
            </a:r>
            <a:endParaRPr lang="it-IT" dirty="0">
              <a:latin typeface="Times New Roman" panose="02020603050405020304" pitchFamily="18" charset="0"/>
              <a:cs typeface="Times New Roman" panose="02020603050405020304" pitchFamily="18" charset="0"/>
            </a:endParaRPr>
          </a:p>
        </p:txBody>
      </p:sp>
      <p:sp>
        <p:nvSpPr>
          <p:cNvPr id="8" name="Rettangolo arrotondato 7"/>
          <p:cNvSpPr/>
          <p:nvPr/>
        </p:nvSpPr>
        <p:spPr>
          <a:xfrm>
            <a:off x="7946263" y="3469657"/>
            <a:ext cx="3825025" cy="33227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it-IT" sz="1600" dirty="0">
                <a:latin typeface="Times New Roman" panose="02020603050405020304" pitchFamily="18" charset="0"/>
                <a:cs typeface="Times New Roman" panose="02020603050405020304" pitchFamily="18" charset="0"/>
              </a:rPr>
              <a:t>L</a:t>
            </a:r>
            <a:r>
              <a:rPr lang="it-IT" sz="1600" dirty="0" smtClean="0">
                <a:latin typeface="Times New Roman" panose="02020603050405020304" pitchFamily="18" charset="0"/>
                <a:cs typeface="Times New Roman" panose="02020603050405020304" pitchFamily="18" charset="0"/>
              </a:rPr>
              <a:t>’acquisizione </a:t>
            </a:r>
            <a:r>
              <a:rPr lang="it-IT" sz="1600" dirty="0">
                <a:latin typeface="Times New Roman" panose="02020603050405020304" pitchFamily="18" charset="0"/>
                <a:cs typeface="Times New Roman" panose="02020603050405020304" pitchFamily="18" charset="0"/>
              </a:rPr>
              <a:t>delle competenze digitali è frutto del «lavoro sul campo» in tutte le discipline. L’utilizzo delle TIC è strumentale al miglioramento del lavoro in classe e come supporto allo studio, alla verifica, alla ricerca, al recupero e agli approfondimenti personali degli studenti.</a:t>
            </a:r>
          </a:p>
        </p:txBody>
      </p:sp>
      <p:pic>
        <p:nvPicPr>
          <p:cNvPr id="9" name="Picture 2" descr="Immagine correl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557" y="3790692"/>
            <a:ext cx="3593791" cy="2394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8940165"/>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asellaDiTesto 1"/>
          <p:cNvSpPr txBox="1"/>
          <p:nvPr/>
        </p:nvSpPr>
        <p:spPr>
          <a:xfrm>
            <a:off x="150125" y="51516"/>
            <a:ext cx="11827227" cy="523220"/>
          </a:xfrm>
          <a:prstGeom prst="rect">
            <a:avLst/>
          </a:prstGeom>
          <a:noFill/>
        </p:spPr>
        <p:txBody>
          <a:bodyPr wrap="square" rtlCol="0">
            <a:spAutoFit/>
          </a:bodyPr>
          <a:lstStyle/>
          <a:p>
            <a:pPr algn="ctr"/>
            <a:r>
              <a:rPr lang="it-IT" sz="2800" b="1" dirty="0" smtClean="0">
                <a:solidFill>
                  <a:srgbClr val="C00000"/>
                </a:solidFill>
                <a:latin typeface="Times New Roman" panose="02020603050405020304" pitchFamily="18" charset="0"/>
                <a:cs typeface="Times New Roman" panose="02020603050405020304" pitchFamily="18" charset="0"/>
              </a:rPr>
              <a:t>IMPATTO DELLE RISORSE DIGITALI</a:t>
            </a:r>
            <a:endParaRPr lang="it-IT" sz="2800" b="1" dirty="0">
              <a:solidFill>
                <a:srgbClr val="C00000"/>
              </a:solidFill>
              <a:latin typeface="Times New Roman" panose="02020603050405020304" pitchFamily="18" charset="0"/>
              <a:cs typeface="Times New Roman" panose="02020603050405020304" pitchFamily="18" charset="0"/>
            </a:endParaRPr>
          </a:p>
        </p:txBody>
      </p:sp>
      <p:sp>
        <p:nvSpPr>
          <p:cNvPr id="9" name="Ovale 8"/>
          <p:cNvSpPr/>
          <p:nvPr/>
        </p:nvSpPr>
        <p:spPr>
          <a:xfrm>
            <a:off x="5125792" y="2794715"/>
            <a:ext cx="2163650" cy="1468192"/>
          </a:xfrm>
          <a:prstGeom prst="ellipse">
            <a:avLst/>
          </a:prstGeom>
          <a:solidFill>
            <a:schemeClr val="accent6">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smtClean="0">
                <a:solidFill>
                  <a:srgbClr val="FF0000"/>
                </a:solidFill>
                <a:latin typeface="Times New Roman" panose="02020603050405020304" pitchFamily="18" charset="0"/>
                <a:cs typeface="Times New Roman" panose="02020603050405020304" pitchFamily="18" charset="0"/>
              </a:rPr>
              <a:t>Centralità</a:t>
            </a:r>
            <a:r>
              <a:rPr lang="it-IT" sz="2000" dirty="0" smtClean="0">
                <a:solidFill>
                  <a:schemeClr val="tx1"/>
                </a:solidFill>
                <a:latin typeface="Times New Roman" panose="02020603050405020304" pitchFamily="18" charset="0"/>
                <a:cs typeface="Times New Roman" panose="02020603050405020304" pitchFamily="18" charset="0"/>
              </a:rPr>
              <a:t> dello studente</a:t>
            </a:r>
            <a:endParaRPr lang="it-IT" sz="2000" dirty="0">
              <a:solidFill>
                <a:schemeClr val="accent1"/>
              </a:solidFill>
              <a:latin typeface="Times New Roman" panose="02020603050405020304" pitchFamily="18" charset="0"/>
              <a:cs typeface="Times New Roman" panose="02020603050405020304" pitchFamily="18" charset="0"/>
            </a:endParaRPr>
          </a:p>
        </p:txBody>
      </p:sp>
      <p:sp>
        <p:nvSpPr>
          <p:cNvPr id="10" name="Ovale 9"/>
          <p:cNvSpPr/>
          <p:nvPr/>
        </p:nvSpPr>
        <p:spPr>
          <a:xfrm>
            <a:off x="1596980" y="785611"/>
            <a:ext cx="2459865" cy="1584102"/>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FF0000"/>
                </a:solidFill>
                <a:latin typeface="Times New Roman" panose="02020603050405020304" pitchFamily="18" charset="0"/>
                <a:cs typeface="Times New Roman" panose="02020603050405020304" pitchFamily="18" charset="0"/>
              </a:rPr>
              <a:t> </a:t>
            </a:r>
            <a:r>
              <a:rPr lang="it-IT" dirty="0" smtClean="0">
                <a:solidFill>
                  <a:schemeClr val="tx1"/>
                </a:solidFill>
                <a:latin typeface="Times New Roman" panose="02020603050405020304" pitchFamily="18" charset="0"/>
                <a:cs typeface="Times New Roman" panose="02020603050405020304" pitchFamily="18" charset="0"/>
              </a:rPr>
              <a:t>Studente </a:t>
            </a:r>
            <a:r>
              <a:rPr lang="it-IT" dirty="0" smtClean="0">
                <a:solidFill>
                  <a:srgbClr val="FF0000"/>
                </a:solidFill>
                <a:latin typeface="Times New Roman" panose="02020603050405020304" pitchFamily="18" charset="0"/>
                <a:cs typeface="Times New Roman" panose="02020603050405020304" pitchFamily="18" charset="0"/>
              </a:rPr>
              <a:t>attivo </a:t>
            </a:r>
            <a:r>
              <a:rPr lang="it-IT" dirty="0" smtClean="0">
                <a:solidFill>
                  <a:schemeClr val="tx1"/>
                </a:solidFill>
                <a:latin typeface="Times New Roman" panose="02020603050405020304" pitchFamily="18" charset="0"/>
                <a:cs typeface="Times New Roman" panose="02020603050405020304" pitchFamily="18" charset="0"/>
              </a:rPr>
              <a:t>e </a:t>
            </a:r>
            <a:r>
              <a:rPr lang="it-IT" dirty="0" smtClean="0">
                <a:solidFill>
                  <a:srgbClr val="FF0000"/>
                </a:solidFill>
                <a:latin typeface="Times New Roman" panose="02020603050405020304" pitchFamily="18" charset="0"/>
                <a:cs typeface="Times New Roman" panose="02020603050405020304" pitchFamily="18" charset="0"/>
              </a:rPr>
              <a:t>partecipe</a:t>
            </a:r>
            <a:endParaRPr lang="it-IT" dirty="0">
              <a:solidFill>
                <a:schemeClr val="tx1"/>
              </a:solidFill>
              <a:latin typeface="Times New Roman" panose="02020603050405020304" pitchFamily="18" charset="0"/>
              <a:cs typeface="Times New Roman" panose="02020603050405020304" pitchFamily="18" charset="0"/>
            </a:endParaRPr>
          </a:p>
        </p:txBody>
      </p:sp>
      <p:cxnSp>
        <p:nvCxnSpPr>
          <p:cNvPr id="14" name="Connettore 4 13"/>
          <p:cNvCxnSpPr>
            <a:stCxn id="10" idx="4"/>
          </p:cNvCxnSpPr>
          <p:nvPr/>
        </p:nvCxnSpPr>
        <p:spPr>
          <a:xfrm rot="5400000">
            <a:off x="2173311" y="2257023"/>
            <a:ext cx="540912" cy="766293"/>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CasellaDiTesto 14"/>
          <p:cNvSpPr txBox="1"/>
          <p:nvPr/>
        </p:nvSpPr>
        <p:spPr>
          <a:xfrm>
            <a:off x="360608" y="2511380"/>
            <a:ext cx="1596981" cy="1200329"/>
          </a:xfrm>
          <a:prstGeom prst="rect">
            <a:avLst/>
          </a:prstGeom>
          <a:noFill/>
        </p:spPr>
        <p:txBody>
          <a:bodyPr wrap="square" rtlCol="0">
            <a:spAutoFit/>
          </a:bodyPr>
          <a:lstStyle/>
          <a:p>
            <a:pPr algn="ctr"/>
            <a:r>
              <a:rPr lang="it-IT" b="1" i="1" dirty="0" smtClean="0">
                <a:latin typeface="Times New Roman" panose="02020603050405020304" pitchFamily="18" charset="0"/>
                <a:cs typeface="Times New Roman" panose="02020603050405020304" pitchFamily="18" charset="0"/>
              </a:rPr>
              <a:t>La Scuola Attiva di J. </a:t>
            </a:r>
            <a:r>
              <a:rPr lang="it-IT" b="1" i="1" dirty="0" err="1" smtClean="0">
                <a:latin typeface="Times New Roman" panose="02020603050405020304" pitchFamily="18" charset="0"/>
                <a:cs typeface="Times New Roman" panose="02020603050405020304" pitchFamily="18" charset="0"/>
              </a:rPr>
              <a:t>Dewey</a:t>
            </a:r>
            <a:r>
              <a:rPr lang="it-IT" b="1" i="1" dirty="0" smtClean="0">
                <a:latin typeface="Times New Roman" panose="02020603050405020304" pitchFamily="18" charset="0"/>
                <a:cs typeface="Times New Roman" panose="02020603050405020304" pitchFamily="18" charset="0"/>
              </a:rPr>
              <a:t> (1859-1952)</a:t>
            </a:r>
            <a:endParaRPr lang="it-IT" b="1" i="1" dirty="0">
              <a:latin typeface="Times New Roman" panose="02020603050405020304" pitchFamily="18" charset="0"/>
              <a:cs typeface="Times New Roman" panose="02020603050405020304" pitchFamily="18" charset="0"/>
            </a:endParaRPr>
          </a:p>
        </p:txBody>
      </p:sp>
      <p:sp>
        <p:nvSpPr>
          <p:cNvPr id="16" name="Ovale 15"/>
          <p:cNvSpPr/>
          <p:nvPr/>
        </p:nvSpPr>
        <p:spPr>
          <a:xfrm>
            <a:off x="8783392" y="875763"/>
            <a:ext cx="2163650" cy="1648496"/>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latin typeface="Times New Roman" panose="02020603050405020304" pitchFamily="18" charset="0"/>
                <a:cs typeface="Times New Roman" panose="02020603050405020304" pitchFamily="18" charset="0"/>
              </a:rPr>
              <a:t>Lo studente come </a:t>
            </a:r>
            <a:r>
              <a:rPr lang="it-IT" dirty="0" smtClean="0">
                <a:solidFill>
                  <a:srgbClr val="FF0000"/>
                </a:solidFill>
                <a:latin typeface="Times New Roman" panose="02020603050405020304" pitchFamily="18" charset="0"/>
                <a:cs typeface="Times New Roman" panose="02020603050405020304" pitchFamily="18" charset="0"/>
              </a:rPr>
              <a:t>risorsa</a:t>
            </a:r>
            <a:endParaRPr lang="it-IT" dirty="0">
              <a:solidFill>
                <a:schemeClr val="tx1"/>
              </a:solidFill>
              <a:latin typeface="Times New Roman" panose="02020603050405020304" pitchFamily="18" charset="0"/>
              <a:cs typeface="Times New Roman" panose="02020603050405020304" pitchFamily="18" charset="0"/>
            </a:endParaRPr>
          </a:p>
        </p:txBody>
      </p:sp>
      <p:cxnSp>
        <p:nvCxnSpPr>
          <p:cNvPr id="20" name="Connettore 4 19"/>
          <p:cNvCxnSpPr/>
          <p:nvPr/>
        </p:nvCxnSpPr>
        <p:spPr>
          <a:xfrm>
            <a:off x="9581882" y="2524259"/>
            <a:ext cx="1043188" cy="721217"/>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CasellaDiTesto 22"/>
          <p:cNvSpPr txBox="1"/>
          <p:nvPr/>
        </p:nvSpPr>
        <p:spPr>
          <a:xfrm>
            <a:off x="10625070" y="2635026"/>
            <a:ext cx="1352282" cy="1200329"/>
          </a:xfrm>
          <a:prstGeom prst="rect">
            <a:avLst/>
          </a:prstGeom>
          <a:noFill/>
        </p:spPr>
        <p:txBody>
          <a:bodyPr wrap="square" rtlCol="0">
            <a:spAutoFit/>
          </a:bodyPr>
          <a:lstStyle/>
          <a:p>
            <a:pPr algn="ctr"/>
            <a:r>
              <a:rPr lang="it-IT" b="1" i="1" dirty="0" smtClean="0">
                <a:latin typeface="Times New Roman" panose="02020603050405020304" pitchFamily="18" charset="0"/>
                <a:cs typeface="Times New Roman" panose="02020603050405020304" pitchFamily="18" charset="0"/>
              </a:rPr>
              <a:t>Risorsa per sé, per gli altri, per il docente</a:t>
            </a:r>
            <a:endParaRPr lang="it-IT" b="1" i="1" dirty="0">
              <a:latin typeface="Times New Roman" panose="02020603050405020304" pitchFamily="18" charset="0"/>
              <a:cs typeface="Times New Roman" panose="02020603050405020304" pitchFamily="18" charset="0"/>
            </a:endParaRPr>
          </a:p>
        </p:txBody>
      </p:sp>
      <p:sp>
        <p:nvSpPr>
          <p:cNvPr id="24" name="Ovale 23"/>
          <p:cNvSpPr/>
          <p:nvPr/>
        </p:nvSpPr>
        <p:spPr>
          <a:xfrm>
            <a:off x="1471411" y="4481848"/>
            <a:ext cx="2314977" cy="1687132"/>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smtClean="0">
                <a:solidFill>
                  <a:srgbClr val="FF0000"/>
                </a:solidFill>
                <a:latin typeface="Times New Roman" panose="02020603050405020304" pitchFamily="18" charset="0"/>
                <a:cs typeface="Times New Roman" panose="02020603050405020304" pitchFamily="18" charset="0"/>
              </a:rPr>
              <a:t>Ribaltare</a:t>
            </a:r>
            <a:r>
              <a:rPr lang="it-IT" sz="2000" dirty="0" smtClean="0">
                <a:solidFill>
                  <a:schemeClr val="tx1"/>
                </a:solidFill>
                <a:latin typeface="Times New Roman" panose="02020603050405020304" pitchFamily="18" charset="0"/>
                <a:cs typeface="Times New Roman" panose="02020603050405020304" pitchFamily="18" charset="0"/>
              </a:rPr>
              <a:t> il ruolo del docente</a:t>
            </a:r>
            <a:endParaRPr lang="it-IT" sz="2000" dirty="0">
              <a:solidFill>
                <a:srgbClr val="FF0000"/>
              </a:solidFill>
              <a:latin typeface="Times New Roman" panose="02020603050405020304" pitchFamily="18" charset="0"/>
              <a:cs typeface="Times New Roman" panose="02020603050405020304" pitchFamily="18" charset="0"/>
            </a:endParaRPr>
          </a:p>
        </p:txBody>
      </p:sp>
      <p:cxnSp>
        <p:nvCxnSpPr>
          <p:cNvPr id="26" name="Connettore 4 25"/>
          <p:cNvCxnSpPr/>
          <p:nvPr/>
        </p:nvCxnSpPr>
        <p:spPr>
          <a:xfrm flipV="1">
            <a:off x="3825025" y="5222383"/>
            <a:ext cx="953037" cy="206062"/>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CasellaDiTesto 26"/>
          <p:cNvSpPr txBox="1"/>
          <p:nvPr/>
        </p:nvSpPr>
        <p:spPr>
          <a:xfrm>
            <a:off x="4533363" y="4689781"/>
            <a:ext cx="1674254" cy="1477328"/>
          </a:xfrm>
          <a:prstGeom prst="rect">
            <a:avLst/>
          </a:prstGeom>
          <a:noFill/>
        </p:spPr>
        <p:txBody>
          <a:bodyPr wrap="square" rtlCol="0">
            <a:spAutoFit/>
          </a:bodyPr>
          <a:lstStyle/>
          <a:p>
            <a:pPr algn="ctr"/>
            <a:r>
              <a:rPr lang="it-IT" b="1" i="1" dirty="0" smtClean="0">
                <a:latin typeface="Times New Roman" panose="02020603050405020304" pitchFamily="18" charset="0"/>
                <a:cs typeface="Times New Roman" panose="02020603050405020304" pitchFamily="18" charset="0"/>
              </a:rPr>
              <a:t>Il docente diviene una guida, un progettista di apprendimenti</a:t>
            </a:r>
            <a:endParaRPr lang="it-IT" b="1" i="1" dirty="0">
              <a:latin typeface="Times New Roman" panose="02020603050405020304" pitchFamily="18" charset="0"/>
              <a:cs typeface="Times New Roman" panose="02020603050405020304" pitchFamily="18" charset="0"/>
            </a:endParaRPr>
          </a:p>
        </p:txBody>
      </p:sp>
      <p:sp>
        <p:nvSpPr>
          <p:cNvPr id="28" name="Ovale 27"/>
          <p:cNvSpPr/>
          <p:nvPr/>
        </p:nvSpPr>
        <p:spPr>
          <a:xfrm>
            <a:off x="9208394" y="4737554"/>
            <a:ext cx="2279561" cy="1429555"/>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FF0000"/>
                </a:solidFill>
                <a:latin typeface="Times New Roman" panose="02020603050405020304" pitchFamily="18" charset="0"/>
                <a:cs typeface="Times New Roman" panose="02020603050405020304" pitchFamily="18" charset="0"/>
              </a:rPr>
              <a:t> </a:t>
            </a:r>
            <a:r>
              <a:rPr lang="it-IT" dirty="0" smtClean="0">
                <a:solidFill>
                  <a:schemeClr val="tx1"/>
                </a:solidFill>
                <a:latin typeface="Times New Roman" panose="02020603050405020304" pitchFamily="18" charset="0"/>
                <a:cs typeface="Times New Roman" panose="02020603050405020304" pitchFamily="18" charset="0"/>
              </a:rPr>
              <a:t>Scuola con maggiore </a:t>
            </a:r>
            <a:r>
              <a:rPr lang="it-IT" dirty="0" smtClean="0">
                <a:solidFill>
                  <a:srgbClr val="FF0000"/>
                </a:solidFill>
                <a:latin typeface="Times New Roman" panose="02020603050405020304" pitchFamily="18" charset="0"/>
                <a:cs typeface="Times New Roman" panose="02020603050405020304" pitchFamily="18" charset="0"/>
              </a:rPr>
              <a:t>efficacia</a:t>
            </a:r>
            <a:endParaRPr lang="it-IT" dirty="0">
              <a:solidFill>
                <a:schemeClr val="tx1"/>
              </a:solidFill>
              <a:latin typeface="Times New Roman" panose="02020603050405020304" pitchFamily="18" charset="0"/>
              <a:cs typeface="Times New Roman" panose="02020603050405020304" pitchFamily="18" charset="0"/>
            </a:endParaRPr>
          </a:p>
        </p:txBody>
      </p:sp>
      <p:cxnSp>
        <p:nvCxnSpPr>
          <p:cNvPr id="30" name="Connettore 2 29"/>
          <p:cNvCxnSpPr>
            <a:stCxn id="28" idx="2"/>
          </p:cNvCxnSpPr>
          <p:nvPr/>
        </p:nvCxnSpPr>
        <p:spPr>
          <a:xfrm flipH="1" flipV="1">
            <a:off x="8564451" y="5452331"/>
            <a:ext cx="643943"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CasellaDiTesto 30"/>
          <p:cNvSpPr txBox="1"/>
          <p:nvPr/>
        </p:nvSpPr>
        <p:spPr>
          <a:xfrm>
            <a:off x="7418231" y="4968651"/>
            <a:ext cx="1365161" cy="1200329"/>
          </a:xfrm>
          <a:prstGeom prst="rect">
            <a:avLst/>
          </a:prstGeom>
          <a:noFill/>
        </p:spPr>
        <p:txBody>
          <a:bodyPr wrap="square" rtlCol="0">
            <a:spAutoFit/>
          </a:bodyPr>
          <a:lstStyle/>
          <a:p>
            <a:pPr algn="ctr"/>
            <a:r>
              <a:rPr lang="it-IT" b="1" i="1" dirty="0" smtClean="0">
                <a:latin typeface="Times New Roman" panose="02020603050405020304" pitchFamily="18" charset="0"/>
                <a:cs typeface="Times New Roman" panose="02020603050405020304" pitchFamily="18" charset="0"/>
              </a:rPr>
              <a:t>Una scuola efficace  «costruisce» competenze</a:t>
            </a:r>
            <a:endParaRPr lang="it-IT" b="1" i="1" dirty="0">
              <a:latin typeface="Times New Roman" panose="02020603050405020304" pitchFamily="18" charset="0"/>
              <a:cs typeface="Times New Roman" panose="02020603050405020304" pitchFamily="18" charset="0"/>
            </a:endParaRPr>
          </a:p>
        </p:txBody>
      </p:sp>
      <p:cxnSp>
        <p:nvCxnSpPr>
          <p:cNvPr id="1028" name="Connettore 7 1027"/>
          <p:cNvCxnSpPr>
            <a:stCxn id="9" idx="1"/>
          </p:cNvCxnSpPr>
          <p:nvPr/>
        </p:nvCxnSpPr>
        <p:spPr>
          <a:xfrm rot="16200000" flipV="1">
            <a:off x="4191484" y="1758560"/>
            <a:ext cx="1116531" cy="1385804"/>
          </a:xfrm>
          <a:prstGeom prst="curvedConnector2">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031" name="Connettore 7 1030"/>
          <p:cNvCxnSpPr>
            <a:stCxn id="9" idx="7"/>
          </p:cNvCxnSpPr>
          <p:nvPr/>
        </p:nvCxnSpPr>
        <p:spPr>
          <a:xfrm rot="5400000" flipH="1" flipV="1">
            <a:off x="7319722" y="1546058"/>
            <a:ext cx="1116531" cy="1810809"/>
          </a:xfrm>
          <a:prstGeom prst="curvedConnector2">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033" name="Connettore 7 1032"/>
          <p:cNvCxnSpPr/>
          <p:nvPr/>
        </p:nvCxnSpPr>
        <p:spPr>
          <a:xfrm>
            <a:off x="7289442" y="3835355"/>
            <a:ext cx="2021983" cy="1133296"/>
          </a:xfrm>
          <a:prstGeom prst="curvedConnector3">
            <a:avLst/>
          </a:prstGeom>
          <a:ln>
            <a:headEnd type="arrow"/>
            <a:tailEnd type="arrow"/>
          </a:ln>
        </p:spPr>
        <p:style>
          <a:lnRef idx="1">
            <a:schemeClr val="accent1"/>
          </a:lnRef>
          <a:fillRef idx="0">
            <a:schemeClr val="accent1"/>
          </a:fillRef>
          <a:effectRef idx="0">
            <a:schemeClr val="accent1"/>
          </a:effectRef>
          <a:fontRef idx="minor">
            <a:schemeClr val="tx1"/>
          </a:fontRef>
        </p:style>
      </p:cxnSp>
      <p:pic>
        <p:nvPicPr>
          <p:cNvPr id="103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5792" y="574736"/>
            <a:ext cx="2446985" cy="1590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35" name="Connettore 7 1034"/>
          <p:cNvCxnSpPr/>
          <p:nvPr/>
        </p:nvCxnSpPr>
        <p:spPr>
          <a:xfrm rot="10800000" flipV="1">
            <a:off x="3593206" y="3711708"/>
            <a:ext cx="1532586" cy="1025845"/>
          </a:xfrm>
          <a:prstGeom prst="curvedConnector3">
            <a:avLst/>
          </a:prstGeom>
          <a:ln>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3276753"/>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ttangolo 1"/>
          <p:cNvSpPr/>
          <p:nvPr/>
        </p:nvSpPr>
        <p:spPr>
          <a:xfrm>
            <a:off x="2105648" y="4595360"/>
            <a:ext cx="9972621" cy="2246769"/>
          </a:xfrm>
          <a:prstGeom prst="rect">
            <a:avLst/>
          </a:prstGeom>
        </p:spPr>
        <p:txBody>
          <a:bodyPr wrap="square">
            <a:spAutoFit/>
          </a:bodyPr>
          <a:lstStyle/>
          <a:p>
            <a:pPr algn="ctr"/>
            <a:r>
              <a:rPr lang="it-IT" sz="2000" b="1" dirty="0" smtClean="0">
                <a:solidFill>
                  <a:srgbClr val="C00000"/>
                </a:solidFill>
                <a:latin typeface="Times New Roman" panose="02020603050405020304" pitchFamily="18" charset="0"/>
                <a:cs typeface="Times New Roman" panose="02020603050405020304" pitchFamily="18" charset="0"/>
              </a:rPr>
              <a:t>…COSTRUTTIVISMO:</a:t>
            </a:r>
          </a:p>
          <a:p>
            <a:pPr algn="ctr"/>
            <a:endParaRPr lang="it-IT" sz="800" b="1" dirty="0" smtClean="0">
              <a:solidFill>
                <a:srgbClr val="C00000"/>
              </a:solidFill>
              <a:latin typeface="Times New Roman" panose="02020603050405020304" pitchFamily="18" charset="0"/>
              <a:cs typeface="Times New Roman" panose="02020603050405020304" pitchFamily="18" charset="0"/>
            </a:endParaRPr>
          </a:p>
          <a:p>
            <a:pPr marL="171450" indent="-171450">
              <a:buFont typeface="Courier New" pitchFamily="49" charset="0"/>
              <a:buChar char="o"/>
            </a:pPr>
            <a:r>
              <a:rPr lang="it-IT" sz="1600" b="1" dirty="0">
                <a:solidFill>
                  <a:srgbClr val="C00000"/>
                </a:solidFill>
                <a:latin typeface="Times New Roman" panose="02020603050405020304" pitchFamily="18" charset="0"/>
                <a:cs typeface="Times New Roman" panose="02020603050405020304" pitchFamily="18" charset="0"/>
              </a:rPr>
              <a:t>l</a:t>
            </a:r>
            <a:r>
              <a:rPr lang="it-IT" sz="1600" b="1" dirty="0" smtClean="0">
                <a:solidFill>
                  <a:srgbClr val="C00000"/>
                </a:solidFill>
                <a:latin typeface="Times New Roman" panose="02020603050405020304" pitchFamily="18" charset="0"/>
                <a:cs typeface="Times New Roman" panose="02020603050405020304" pitchFamily="18" charset="0"/>
              </a:rPr>
              <a:t>a </a:t>
            </a:r>
            <a:r>
              <a:rPr lang="it-IT" sz="1600" b="1" dirty="0">
                <a:solidFill>
                  <a:srgbClr val="C00000"/>
                </a:solidFill>
                <a:latin typeface="Times New Roman" panose="02020603050405020304" pitchFamily="18" charset="0"/>
                <a:cs typeface="Times New Roman" panose="02020603050405020304" pitchFamily="18" charset="0"/>
              </a:rPr>
              <a:t>conoscenza </a:t>
            </a:r>
            <a:r>
              <a:rPr lang="it-IT" sz="1600" b="1" dirty="0" smtClean="0">
                <a:solidFill>
                  <a:srgbClr val="C00000"/>
                </a:solidFill>
                <a:latin typeface="Times New Roman" panose="02020603050405020304" pitchFamily="18" charset="0"/>
                <a:cs typeface="Times New Roman" panose="02020603050405020304" pitchFamily="18" charset="0"/>
              </a:rPr>
              <a:t>è: processo, applicazione spontanea, costruzione </a:t>
            </a:r>
            <a:r>
              <a:rPr lang="it-IT" sz="1600" b="1" dirty="0">
                <a:solidFill>
                  <a:srgbClr val="C00000"/>
                </a:solidFill>
                <a:latin typeface="Times New Roman" panose="02020603050405020304" pitchFamily="18" charset="0"/>
                <a:cs typeface="Times New Roman" panose="02020603050405020304" pitchFamily="18" charset="0"/>
              </a:rPr>
              <a:t>di contenuti </a:t>
            </a:r>
            <a:r>
              <a:rPr lang="it-IT" sz="1600" b="1" dirty="0" smtClean="0">
                <a:solidFill>
                  <a:srgbClr val="C00000"/>
                </a:solidFill>
                <a:latin typeface="Times New Roman" panose="02020603050405020304" pitchFamily="18" charset="0"/>
                <a:cs typeface="Times New Roman" panose="02020603050405020304" pitchFamily="18" charset="0"/>
              </a:rPr>
              <a:t>significativi</a:t>
            </a:r>
          </a:p>
          <a:p>
            <a:pPr marL="171450" indent="-171450">
              <a:buFont typeface="Courier New" pitchFamily="49" charset="0"/>
              <a:buChar char="o"/>
            </a:pPr>
            <a:r>
              <a:rPr lang="it-IT" sz="1600" b="1" dirty="0">
                <a:solidFill>
                  <a:srgbClr val="C00000"/>
                </a:solidFill>
                <a:latin typeface="Times New Roman" panose="02020603050405020304" pitchFamily="18" charset="0"/>
                <a:cs typeface="Times New Roman" panose="02020603050405020304" pitchFamily="18" charset="0"/>
              </a:rPr>
              <a:t>l</a:t>
            </a:r>
            <a:r>
              <a:rPr lang="it-IT" sz="1600" b="1" dirty="0" smtClean="0">
                <a:solidFill>
                  <a:srgbClr val="C00000"/>
                </a:solidFill>
                <a:latin typeface="Times New Roman" panose="02020603050405020304" pitchFamily="18" charset="0"/>
                <a:cs typeface="Times New Roman" panose="02020603050405020304" pitchFamily="18" charset="0"/>
              </a:rPr>
              <a:t>’apprendimento </a:t>
            </a:r>
            <a:r>
              <a:rPr lang="it-IT" sz="1600" b="1" dirty="0">
                <a:solidFill>
                  <a:srgbClr val="C00000"/>
                </a:solidFill>
                <a:latin typeface="Times New Roman" panose="02020603050405020304" pitchFamily="18" charset="0"/>
                <a:cs typeface="Times New Roman" panose="02020603050405020304" pitchFamily="18" charset="0"/>
              </a:rPr>
              <a:t>avviene attraverso </a:t>
            </a:r>
            <a:r>
              <a:rPr lang="it-IT" sz="1600" b="1" dirty="0" smtClean="0">
                <a:solidFill>
                  <a:srgbClr val="C00000"/>
                </a:solidFill>
                <a:latin typeface="Times New Roman" panose="02020603050405020304" pitchFamily="18" charset="0"/>
                <a:cs typeface="Times New Roman" panose="02020603050405020304" pitchFamily="18" charset="0"/>
              </a:rPr>
              <a:t>l’esperienza</a:t>
            </a:r>
          </a:p>
          <a:p>
            <a:pPr marL="171450" indent="-171450">
              <a:buFont typeface="Courier New" pitchFamily="49" charset="0"/>
              <a:buChar char="o"/>
            </a:pPr>
            <a:r>
              <a:rPr lang="it-IT" sz="1600" b="1" dirty="0">
                <a:solidFill>
                  <a:srgbClr val="C00000"/>
                </a:solidFill>
                <a:latin typeface="Times New Roman" panose="02020603050405020304" pitchFamily="18" charset="0"/>
                <a:cs typeface="Times New Roman" panose="02020603050405020304" pitchFamily="18" charset="0"/>
              </a:rPr>
              <a:t>l</a:t>
            </a:r>
            <a:r>
              <a:rPr lang="it-IT" sz="1600" b="1" dirty="0" smtClean="0">
                <a:solidFill>
                  <a:srgbClr val="C00000"/>
                </a:solidFill>
                <a:latin typeface="Times New Roman" panose="02020603050405020304" pitchFamily="18" charset="0"/>
                <a:cs typeface="Times New Roman" panose="02020603050405020304" pitchFamily="18" charset="0"/>
              </a:rPr>
              <a:t>o </a:t>
            </a:r>
            <a:r>
              <a:rPr lang="it-IT" sz="1600" b="1" dirty="0">
                <a:solidFill>
                  <a:srgbClr val="C00000"/>
                </a:solidFill>
                <a:latin typeface="Times New Roman" panose="02020603050405020304" pitchFamily="18" charset="0"/>
                <a:cs typeface="Times New Roman" panose="02020603050405020304" pitchFamily="18" charset="0"/>
              </a:rPr>
              <a:t>studente è al centro dell’atto </a:t>
            </a:r>
            <a:r>
              <a:rPr lang="it-IT" sz="1600" b="1" dirty="0" smtClean="0">
                <a:solidFill>
                  <a:srgbClr val="C00000"/>
                </a:solidFill>
                <a:latin typeface="Times New Roman" panose="02020603050405020304" pitchFamily="18" charset="0"/>
                <a:cs typeface="Times New Roman" panose="02020603050405020304" pitchFamily="18" charset="0"/>
              </a:rPr>
              <a:t>formativo</a:t>
            </a:r>
          </a:p>
          <a:p>
            <a:pPr marL="171450" indent="-171450">
              <a:buFont typeface="Courier New" pitchFamily="49" charset="0"/>
              <a:buChar char="o"/>
            </a:pPr>
            <a:r>
              <a:rPr lang="it-IT" sz="1600" b="1" dirty="0" smtClean="0">
                <a:solidFill>
                  <a:srgbClr val="C00000"/>
                </a:solidFill>
                <a:latin typeface="Times New Roman" panose="02020603050405020304" pitchFamily="18" charset="0"/>
                <a:cs typeface="Times New Roman" panose="02020603050405020304" pitchFamily="18" charset="0"/>
              </a:rPr>
              <a:t>il </a:t>
            </a:r>
            <a:r>
              <a:rPr lang="it-IT" sz="1600" b="1" dirty="0">
                <a:solidFill>
                  <a:srgbClr val="C00000"/>
                </a:solidFill>
                <a:latin typeface="Times New Roman" panose="02020603050405020304" pitchFamily="18" charset="0"/>
                <a:cs typeface="Times New Roman" panose="02020603050405020304" pitchFamily="18" charset="0"/>
              </a:rPr>
              <a:t>docente è un educatore, professionista riflessivo, progettista dell’azione educativa e tutor dei suoi </a:t>
            </a:r>
            <a:r>
              <a:rPr lang="it-IT" sz="1600" b="1" dirty="0" smtClean="0">
                <a:solidFill>
                  <a:srgbClr val="C00000"/>
                </a:solidFill>
                <a:latin typeface="Times New Roman" panose="02020603050405020304" pitchFamily="18" charset="0"/>
                <a:cs typeface="Times New Roman" panose="02020603050405020304" pitchFamily="18" charset="0"/>
              </a:rPr>
              <a:t>studenti</a:t>
            </a:r>
          </a:p>
          <a:p>
            <a:pPr marL="171450" indent="-171450">
              <a:buFont typeface="Courier New" pitchFamily="49" charset="0"/>
              <a:buChar char="o"/>
            </a:pPr>
            <a:r>
              <a:rPr lang="it-IT" sz="1600" b="1" dirty="0">
                <a:solidFill>
                  <a:srgbClr val="C00000"/>
                </a:solidFill>
                <a:latin typeface="Times New Roman" panose="02020603050405020304" pitchFamily="18" charset="0"/>
                <a:cs typeface="Times New Roman" panose="02020603050405020304" pitchFamily="18" charset="0"/>
              </a:rPr>
              <a:t>l</a:t>
            </a:r>
            <a:r>
              <a:rPr lang="it-IT" sz="1600" b="1" dirty="0" smtClean="0">
                <a:solidFill>
                  <a:srgbClr val="C00000"/>
                </a:solidFill>
                <a:latin typeface="Times New Roman" panose="02020603050405020304" pitchFamily="18" charset="0"/>
                <a:cs typeface="Times New Roman" panose="02020603050405020304" pitchFamily="18" charset="0"/>
              </a:rPr>
              <a:t>e conoscenze si trasformano in competenze</a:t>
            </a:r>
          </a:p>
          <a:p>
            <a:pPr marL="171450" indent="-171450">
              <a:buFont typeface="Courier New" pitchFamily="49" charset="0"/>
              <a:buChar char="o"/>
            </a:pPr>
            <a:r>
              <a:rPr lang="it-IT" sz="1600" b="1" dirty="0" smtClean="0">
                <a:solidFill>
                  <a:srgbClr val="C00000"/>
                </a:solidFill>
                <a:latin typeface="Times New Roman" panose="02020603050405020304" pitchFamily="18" charset="0"/>
                <a:cs typeface="Times New Roman" panose="02020603050405020304" pitchFamily="18" charset="0"/>
              </a:rPr>
              <a:t>è importante «come» si apprende, facendo leva sui diversi canali di apprendimento che sfruttano quelle che Gardner definiva «intelligenze multiple»</a:t>
            </a:r>
            <a:endParaRPr lang="it-IT" sz="1600" b="1" dirty="0">
              <a:solidFill>
                <a:srgbClr val="C00000"/>
              </a:solidFill>
              <a:latin typeface="Times New Roman" panose="02020603050405020304" pitchFamily="18" charset="0"/>
              <a:cs typeface="Times New Roman" panose="02020603050405020304" pitchFamily="18" charset="0"/>
            </a:endParaRPr>
          </a:p>
        </p:txBody>
      </p:sp>
      <p:sp>
        <p:nvSpPr>
          <p:cNvPr id="3" name="Rettangolo 2"/>
          <p:cNvSpPr/>
          <p:nvPr/>
        </p:nvSpPr>
        <p:spPr>
          <a:xfrm>
            <a:off x="2160240" y="856731"/>
            <a:ext cx="6779044" cy="2862322"/>
          </a:xfrm>
          <a:prstGeom prst="rect">
            <a:avLst/>
          </a:prstGeom>
        </p:spPr>
        <p:txBody>
          <a:bodyPr wrap="square">
            <a:spAutoFit/>
          </a:bodyPr>
          <a:lstStyle/>
          <a:p>
            <a:pPr marL="285750" indent="-285750">
              <a:buFont typeface="Wingdings" pitchFamily="2" charset="2"/>
              <a:buChar char="Ø"/>
            </a:pPr>
            <a:r>
              <a:rPr lang="it-IT" b="1" dirty="0" smtClean="0">
                <a:solidFill>
                  <a:schemeClr val="bg1"/>
                </a:solidFill>
                <a:latin typeface="Times New Roman" panose="02020603050405020304" pitchFamily="18" charset="0"/>
                <a:cs typeface="Times New Roman" panose="02020603050405020304" pitchFamily="18" charset="0"/>
              </a:rPr>
              <a:t>apprendimento </a:t>
            </a:r>
            <a:r>
              <a:rPr lang="it-IT" b="1" dirty="0">
                <a:solidFill>
                  <a:schemeClr val="bg1"/>
                </a:solidFill>
                <a:latin typeface="Times New Roman" panose="02020603050405020304" pitchFamily="18" charset="0"/>
                <a:cs typeface="Times New Roman" panose="02020603050405020304" pitchFamily="18" charset="0"/>
              </a:rPr>
              <a:t>per </a:t>
            </a:r>
            <a:r>
              <a:rPr lang="it-IT" b="1" dirty="0" smtClean="0">
                <a:solidFill>
                  <a:schemeClr val="bg1"/>
                </a:solidFill>
                <a:latin typeface="Times New Roman" panose="02020603050405020304" pitchFamily="18" charset="0"/>
                <a:cs typeface="Times New Roman" panose="02020603050405020304" pitchFamily="18" charset="0"/>
              </a:rPr>
              <a:t>scoperta </a:t>
            </a:r>
          </a:p>
          <a:p>
            <a:pPr marL="285750" indent="-285750">
              <a:buFont typeface="Wingdings" pitchFamily="2" charset="2"/>
              <a:buChar char="Ø"/>
            </a:pPr>
            <a:r>
              <a:rPr lang="it-IT" b="1" dirty="0">
                <a:solidFill>
                  <a:schemeClr val="bg1"/>
                </a:solidFill>
                <a:latin typeface="Times New Roman" panose="02020603050405020304" pitchFamily="18" charset="0"/>
                <a:cs typeface="Times New Roman" panose="02020603050405020304" pitchFamily="18" charset="0"/>
              </a:rPr>
              <a:t>a</a:t>
            </a:r>
            <a:r>
              <a:rPr lang="it-IT" b="1" dirty="0" smtClean="0">
                <a:solidFill>
                  <a:schemeClr val="bg1"/>
                </a:solidFill>
                <a:latin typeface="Times New Roman" panose="02020603050405020304" pitchFamily="18" charset="0"/>
                <a:cs typeface="Times New Roman" panose="02020603050405020304" pitchFamily="18" charset="0"/>
              </a:rPr>
              <a:t>pprendimento </a:t>
            </a:r>
            <a:r>
              <a:rPr lang="it-IT" b="1" dirty="0">
                <a:solidFill>
                  <a:schemeClr val="bg1"/>
                </a:solidFill>
                <a:latin typeface="Times New Roman" panose="02020603050405020304" pitchFamily="18" charset="0"/>
                <a:cs typeface="Times New Roman" panose="02020603050405020304" pitchFamily="18" charset="0"/>
              </a:rPr>
              <a:t>attivo attraverso attività svolte a </a:t>
            </a:r>
            <a:r>
              <a:rPr lang="it-IT" b="1" dirty="0" smtClean="0">
                <a:solidFill>
                  <a:schemeClr val="bg1"/>
                </a:solidFill>
                <a:latin typeface="Times New Roman" panose="02020603050405020304" pitchFamily="18" charset="0"/>
                <a:cs typeface="Times New Roman" panose="02020603050405020304" pitchFamily="18" charset="0"/>
              </a:rPr>
              <a:t>coppie</a:t>
            </a:r>
          </a:p>
          <a:p>
            <a:pPr marL="285750" lvl="0" indent="-285750">
              <a:buFont typeface="Wingdings" pitchFamily="2" charset="2"/>
              <a:buChar char="Ø"/>
            </a:pPr>
            <a:r>
              <a:rPr lang="it-IT" b="1" dirty="0">
                <a:solidFill>
                  <a:schemeClr val="bg1"/>
                </a:solidFill>
                <a:latin typeface="Times New Roman" panose="02020603050405020304" pitchFamily="18" charset="0"/>
                <a:cs typeface="Times New Roman" panose="02020603050405020304" pitchFamily="18" charset="0"/>
              </a:rPr>
              <a:t>brainstorming </a:t>
            </a:r>
            <a:endParaRPr lang="it-IT" b="1" dirty="0" smtClean="0">
              <a:solidFill>
                <a:schemeClr val="bg1"/>
              </a:solidFill>
              <a:latin typeface="Times New Roman" panose="02020603050405020304" pitchFamily="18" charset="0"/>
              <a:cs typeface="Times New Roman" panose="02020603050405020304" pitchFamily="18" charset="0"/>
            </a:endParaRPr>
          </a:p>
          <a:p>
            <a:pPr marL="285750" lvl="0" indent="-285750">
              <a:buFont typeface="Wingdings" pitchFamily="2" charset="2"/>
              <a:buChar char="Ø"/>
            </a:pPr>
            <a:r>
              <a:rPr lang="it-IT" b="1" dirty="0" smtClean="0">
                <a:solidFill>
                  <a:schemeClr val="bg1"/>
                </a:solidFill>
                <a:latin typeface="Times New Roman" panose="02020603050405020304" pitchFamily="18" charset="0"/>
                <a:cs typeface="Times New Roman" panose="02020603050405020304" pitchFamily="18" charset="0"/>
              </a:rPr>
              <a:t>                                        e                                          / </a:t>
            </a:r>
            <a:r>
              <a:rPr lang="it-IT" b="1" dirty="0" err="1" smtClean="0">
                <a:solidFill>
                  <a:schemeClr val="bg1"/>
                </a:solidFill>
                <a:latin typeface="Times New Roman" panose="02020603050405020304" pitchFamily="18" charset="0"/>
                <a:cs typeface="Times New Roman" panose="02020603050405020304" pitchFamily="18" charset="0"/>
              </a:rPr>
              <a:t>learning</a:t>
            </a:r>
            <a:r>
              <a:rPr lang="it-IT" b="1" dirty="0" smtClean="0">
                <a:solidFill>
                  <a:schemeClr val="bg1"/>
                </a:solidFill>
                <a:latin typeface="Times New Roman" panose="02020603050405020304" pitchFamily="18" charset="0"/>
                <a:cs typeface="Times New Roman" panose="02020603050405020304" pitchFamily="18" charset="0"/>
              </a:rPr>
              <a:t> by </a:t>
            </a:r>
            <a:r>
              <a:rPr lang="it-IT" b="1" dirty="0" err="1" smtClean="0">
                <a:solidFill>
                  <a:schemeClr val="bg1"/>
                </a:solidFill>
                <a:latin typeface="Times New Roman" panose="02020603050405020304" pitchFamily="18" charset="0"/>
                <a:cs typeface="Times New Roman" panose="02020603050405020304" pitchFamily="18" charset="0"/>
              </a:rPr>
              <a:t>doing</a:t>
            </a:r>
            <a:endParaRPr lang="it-IT" b="1" dirty="0">
              <a:solidFill>
                <a:schemeClr val="bg1"/>
              </a:solidFill>
              <a:latin typeface="Times New Roman" panose="02020603050405020304" pitchFamily="18" charset="0"/>
              <a:cs typeface="Times New Roman" panose="02020603050405020304" pitchFamily="18" charset="0"/>
            </a:endParaRPr>
          </a:p>
          <a:p>
            <a:pPr marL="285750" indent="-285750">
              <a:buFont typeface="Wingdings" pitchFamily="2" charset="2"/>
              <a:buChar char="Ø"/>
            </a:pPr>
            <a:r>
              <a:rPr lang="it-IT" b="1" dirty="0" err="1">
                <a:solidFill>
                  <a:schemeClr val="bg1"/>
                </a:solidFill>
                <a:latin typeface="Times New Roman" panose="02020603050405020304" pitchFamily="18" charset="0"/>
                <a:cs typeface="Times New Roman" panose="02020603050405020304" pitchFamily="18" charset="0"/>
              </a:rPr>
              <a:t>f</a:t>
            </a:r>
            <a:r>
              <a:rPr lang="it-IT" b="1" dirty="0" err="1" smtClean="0">
                <a:solidFill>
                  <a:schemeClr val="bg1"/>
                </a:solidFill>
                <a:latin typeface="Times New Roman" panose="02020603050405020304" pitchFamily="18" charset="0"/>
                <a:cs typeface="Times New Roman" panose="02020603050405020304" pitchFamily="18" charset="0"/>
              </a:rPr>
              <a:t>lipped</a:t>
            </a:r>
            <a:r>
              <a:rPr lang="it-IT" b="1" dirty="0" smtClean="0">
                <a:solidFill>
                  <a:schemeClr val="bg1"/>
                </a:solidFill>
                <a:latin typeface="Times New Roman" panose="02020603050405020304" pitchFamily="18" charset="0"/>
                <a:cs typeface="Times New Roman" panose="02020603050405020304" pitchFamily="18" charset="0"/>
              </a:rPr>
              <a:t> </a:t>
            </a:r>
            <a:r>
              <a:rPr lang="it-IT" b="1" dirty="0" err="1" smtClean="0">
                <a:solidFill>
                  <a:schemeClr val="bg1"/>
                </a:solidFill>
                <a:latin typeface="Times New Roman" panose="02020603050405020304" pitchFamily="18" charset="0"/>
                <a:cs typeface="Times New Roman" panose="02020603050405020304" pitchFamily="18" charset="0"/>
              </a:rPr>
              <a:t>classroom</a:t>
            </a:r>
            <a:endParaRPr lang="it-IT" b="1" dirty="0" smtClean="0">
              <a:solidFill>
                <a:schemeClr val="bg1"/>
              </a:solidFill>
              <a:latin typeface="Times New Roman" panose="02020603050405020304" pitchFamily="18" charset="0"/>
              <a:cs typeface="Times New Roman" panose="02020603050405020304" pitchFamily="18" charset="0"/>
            </a:endParaRPr>
          </a:p>
          <a:p>
            <a:pPr marL="285750" lvl="0" indent="-285750">
              <a:buFont typeface="Wingdings" pitchFamily="2" charset="2"/>
              <a:buChar char="Ø"/>
            </a:pPr>
            <a:r>
              <a:rPr lang="it-IT" b="1" dirty="0" smtClean="0">
                <a:solidFill>
                  <a:schemeClr val="bg1"/>
                </a:solidFill>
                <a:latin typeface="Times New Roman" panose="02020603050405020304" pitchFamily="18" charset="0"/>
                <a:cs typeface="Times New Roman" panose="02020603050405020304" pitchFamily="18" charset="0"/>
              </a:rPr>
              <a:t>lezione </a:t>
            </a:r>
            <a:r>
              <a:rPr lang="it-IT" b="1" dirty="0">
                <a:solidFill>
                  <a:schemeClr val="bg1"/>
                </a:solidFill>
                <a:latin typeface="Times New Roman" panose="02020603050405020304" pitchFamily="18" charset="0"/>
                <a:cs typeface="Times New Roman" panose="02020603050405020304" pitchFamily="18" charset="0"/>
              </a:rPr>
              <a:t>interattiva ed euristica mediante </a:t>
            </a:r>
            <a:r>
              <a:rPr lang="it-IT" b="1" dirty="0" smtClean="0">
                <a:solidFill>
                  <a:schemeClr val="bg1"/>
                </a:solidFill>
                <a:latin typeface="Times New Roman" panose="02020603050405020304" pitchFamily="18" charset="0"/>
                <a:cs typeface="Times New Roman" panose="02020603050405020304" pitchFamily="18" charset="0"/>
              </a:rPr>
              <a:t>LIM</a:t>
            </a:r>
          </a:p>
          <a:p>
            <a:pPr marL="285750" indent="-285750">
              <a:buFont typeface="Wingdings" pitchFamily="2" charset="2"/>
              <a:buChar char="Ø"/>
            </a:pPr>
            <a:r>
              <a:rPr lang="it-IT" b="1" dirty="0">
                <a:solidFill>
                  <a:schemeClr val="bg1"/>
                </a:solidFill>
                <a:latin typeface="Times New Roman" panose="02020603050405020304" pitchFamily="18" charset="0"/>
                <a:cs typeface="Times New Roman" panose="02020603050405020304" pitchFamily="18" charset="0"/>
              </a:rPr>
              <a:t>l</a:t>
            </a:r>
            <a:r>
              <a:rPr lang="it-IT" b="1" dirty="0" smtClean="0">
                <a:solidFill>
                  <a:schemeClr val="bg1"/>
                </a:solidFill>
                <a:latin typeface="Times New Roman" panose="02020603050405020304" pitchFamily="18" charset="0"/>
                <a:cs typeface="Times New Roman" panose="02020603050405020304" pitchFamily="18" charset="0"/>
              </a:rPr>
              <a:t>ezione frontale</a:t>
            </a:r>
          </a:p>
          <a:p>
            <a:pPr marL="285750" indent="-285750">
              <a:buFont typeface="Wingdings" pitchFamily="2" charset="2"/>
              <a:buChar char="Ø"/>
            </a:pPr>
            <a:r>
              <a:rPr lang="it-IT" b="1" dirty="0" err="1">
                <a:solidFill>
                  <a:schemeClr val="bg1"/>
                </a:solidFill>
                <a:latin typeface="Times New Roman" panose="02020603050405020304" pitchFamily="18" charset="0"/>
                <a:cs typeface="Times New Roman" panose="02020603050405020304" pitchFamily="18" charset="0"/>
              </a:rPr>
              <a:t>m</a:t>
            </a:r>
            <a:r>
              <a:rPr lang="it-IT" b="1" dirty="0" err="1" smtClean="0">
                <a:solidFill>
                  <a:schemeClr val="bg1"/>
                </a:solidFill>
                <a:latin typeface="Times New Roman" panose="02020603050405020304" pitchFamily="18" charset="0"/>
                <a:cs typeface="Times New Roman" panose="02020603050405020304" pitchFamily="18" charset="0"/>
              </a:rPr>
              <a:t>etacognizione</a:t>
            </a:r>
            <a:endParaRPr lang="it-IT" b="1" dirty="0">
              <a:solidFill>
                <a:schemeClr val="bg1"/>
              </a:solidFill>
              <a:latin typeface="Times New Roman" panose="02020603050405020304" pitchFamily="18" charset="0"/>
              <a:cs typeface="Times New Roman" panose="02020603050405020304" pitchFamily="18" charset="0"/>
            </a:endParaRPr>
          </a:p>
          <a:p>
            <a:pPr marL="285750" indent="-285750">
              <a:buFont typeface="Wingdings" pitchFamily="2" charset="2"/>
              <a:buChar char="Ø"/>
            </a:pPr>
            <a:r>
              <a:rPr lang="it-IT" b="1" dirty="0" smtClean="0">
                <a:solidFill>
                  <a:schemeClr val="bg1"/>
                </a:solidFill>
                <a:latin typeface="Times New Roman" panose="02020603050405020304" pitchFamily="18" charset="0"/>
                <a:cs typeface="Times New Roman" panose="02020603050405020304" pitchFamily="18" charset="0"/>
              </a:rPr>
              <a:t>metodo esperienziale / </a:t>
            </a:r>
            <a:r>
              <a:rPr lang="it-IT" b="1" dirty="0" err="1" smtClean="0">
                <a:solidFill>
                  <a:schemeClr val="bg1"/>
                </a:solidFill>
                <a:latin typeface="Times New Roman" panose="02020603050405020304" pitchFamily="18" charset="0"/>
                <a:cs typeface="Times New Roman" panose="02020603050405020304" pitchFamily="18" charset="0"/>
              </a:rPr>
              <a:t>Debate</a:t>
            </a:r>
            <a:endParaRPr lang="it-IT" b="1" dirty="0" smtClean="0">
              <a:solidFill>
                <a:schemeClr val="bg1"/>
              </a:solidFill>
              <a:latin typeface="Times New Roman" panose="02020603050405020304" pitchFamily="18" charset="0"/>
              <a:cs typeface="Times New Roman" panose="02020603050405020304" pitchFamily="18" charset="0"/>
            </a:endParaRPr>
          </a:p>
        </p:txBody>
      </p:sp>
      <p:pic>
        <p:nvPicPr>
          <p:cNvPr id="6" name="Picture 18" descr="Risultati immagini per computer"/>
          <p:cNvPicPr>
            <a:picLocks noChangeAspect="1" noChangeArrowheads="1"/>
          </p:cNvPicPr>
          <p:nvPr/>
        </p:nvPicPr>
        <p:blipFill>
          <a:blip r:embed="rId2" cstate="print"/>
          <a:srcRect/>
          <a:stretch>
            <a:fillRect/>
          </a:stretch>
        </p:blipFill>
        <p:spPr bwMode="auto">
          <a:xfrm>
            <a:off x="6007633" y="2815368"/>
            <a:ext cx="1800199" cy="1300925"/>
          </a:xfrm>
          <a:prstGeom prst="rect">
            <a:avLst/>
          </a:prstGeom>
          <a:noFill/>
        </p:spPr>
      </p:pic>
      <p:pic>
        <p:nvPicPr>
          <p:cNvPr id="7" name="Picture 6" descr="Risultati immagini per libri di testo"/>
          <p:cNvPicPr>
            <a:picLocks noChangeAspect="1" noChangeArrowheads="1"/>
          </p:cNvPicPr>
          <p:nvPr/>
        </p:nvPicPr>
        <p:blipFill>
          <a:blip r:embed="rId3" cstate="print"/>
          <a:srcRect/>
          <a:stretch>
            <a:fillRect/>
          </a:stretch>
        </p:blipFill>
        <p:spPr bwMode="auto">
          <a:xfrm>
            <a:off x="161432" y="4065042"/>
            <a:ext cx="1944216" cy="2448272"/>
          </a:xfrm>
          <a:prstGeom prst="rect">
            <a:avLst/>
          </a:prstGeom>
          <a:noFill/>
        </p:spPr>
      </p:pic>
      <p:sp>
        <p:nvSpPr>
          <p:cNvPr id="9" name="CasellaDiTesto 8"/>
          <p:cNvSpPr txBox="1"/>
          <p:nvPr/>
        </p:nvSpPr>
        <p:spPr>
          <a:xfrm>
            <a:off x="1528544" y="166255"/>
            <a:ext cx="9329727" cy="584775"/>
          </a:xfrm>
          <a:prstGeom prst="rect">
            <a:avLst/>
          </a:prstGeom>
          <a:noFill/>
        </p:spPr>
        <p:txBody>
          <a:bodyPr wrap="square" rtlCol="0">
            <a:spAutoFit/>
          </a:bodyPr>
          <a:lstStyle/>
          <a:p>
            <a:pPr algn="ctr"/>
            <a:r>
              <a:rPr lang="it-IT" sz="3200" b="1" dirty="0" smtClean="0">
                <a:solidFill>
                  <a:srgbClr val="C00000"/>
                </a:solidFill>
                <a:latin typeface="Times New Roman" panose="02020603050405020304" pitchFamily="18" charset="0"/>
                <a:cs typeface="Times New Roman" panose="02020603050405020304" pitchFamily="18" charset="0"/>
              </a:rPr>
              <a:t>METODOLOGIE -</a:t>
            </a:r>
            <a:r>
              <a:rPr lang="it-IT" sz="3200" b="1" dirty="0" smtClean="0">
                <a:solidFill>
                  <a:schemeClr val="bg1"/>
                </a:solidFill>
                <a:latin typeface="Times New Roman" panose="02020603050405020304" pitchFamily="18" charset="0"/>
                <a:cs typeface="Times New Roman" panose="02020603050405020304" pitchFamily="18" charset="0"/>
              </a:rPr>
              <a:t>- STRATEGIE DIDATTICHE</a:t>
            </a:r>
            <a:endParaRPr lang="it-IT" sz="3200" b="1" dirty="0">
              <a:solidFill>
                <a:schemeClr val="bg1"/>
              </a:solidFill>
              <a:latin typeface="Times New Roman" panose="02020603050405020304" pitchFamily="18" charset="0"/>
              <a:cs typeface="Times New Roman" panose="02020603050405020304" pitchFamily="18" charset="0"/>
            </a:endParaRPr>
          </a:p>
        </p:txBody>
      </p:sp>
      <p:pic>
        <p:nvPicPr>
          <p:cNvPr id="10" name="Picture 2" descr="Risultati immagini per matematica e compu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6831" y="774843"/>
            <a:ext cx="2702261" cy="2323199"/>
          </a:xfrm>
          <a:prstGeom prst="rect">
            <a:avLst/>
          </a:prstGeom>
          <a:noFill/>
          <a:extLst>
            <a:ext uri="{909E8E84-426E-40DD-AFC4-6F175D3DCCD1}">
              <a14:hiddenFill xmlns:a14="http://schemas.microsoft.com/office/drawing/2010/main">
                <a:solidFill>
                  <a:srgbClr val="FFFFFF"/>
                </a:solidFill>
              </a14:hiddenFill>
            </a:ext>
          </a:extLst>
        </p:spPr>
      </p:pic>
      <p:pic>
        <p:nvPicPr>
          <p:cNvPr id="11" name="Immagine 10"/>
          <p:cNvPicPr>
            <a:picLocks noChangeAspect="1"/>
          </p:cNvPicPr>
          <p:nvPr/>
        </p:nvPicPr>
        <p:blipFill>
          <a:blip r:embed="rId5"/>
          <a:stretch>
            <a:fillRect/>
          </a:stretch>
        </p:blipFill>
        <p:spPr>
          <a:xfrm>
            <a:off x="54590" y="2631175"/>
            <a:ext cx="2177409" cy="1312336"/>
          </a:xfrm>
          <a:prstGeom prst="rect">
            <a:avLst/>
          </a:prstGeom>
        </p:spPr>
      </p:pic>
      <p:sp>
        <p:nvSpPr>
          <p:cNvPr id="12" name="CasellaDiTesto 11"/>
          <p:cNvSpPr txBox="1"/>
          <p:nvPr/>
        </p:nvSpPr>
        <p:spPr>
          <a:xfrm>
            <a:off x="2532560" y="1674509"/>
            <a:ext cx="2232000" cy="369332"/>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smtClean="0">
                <a:ln>
                  <a:noFill/>
                </a:ln>
                <a:solidFill>
                  <a:prstClr val="black"/>
                </a:solidFill>
                <a:effectLst/>
                <a:uLnTx/>
                <a:uFillTx/>
                <a:latin typeface="Calibri"/>
                <a:ea typeface="+mn-ea"/>
                <a:cs typeface="+mn-cs"/>
              </a:rPr>
              <a:t>Attività laboratoriale </a:t>
            </a:r>
          </a:p>
        </p:txBody>
      </p:sp>
      <p:sp>
        <p:nvSpPr>
          <p:cNvPr id="13" name="CasellaDiTesto 12"/>
          <p:cNvSpPr txBox="1"/>
          <p:nvPr/>
        </p:nvSpPr>
        <p:spPr>
          <a:xfrm>
            <a:off x="5025140" y="1674509"/>
            <a:ext cx="2190536" cy="369332"/>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smtClean="0">
                <a:ln>
                  <a:noFill/>
                </a:ln>
                <a:solidFill>
                  <a:prstClr val="black"/>
                </a:solidFill>
                <a:effectLst/>
                <a:uLnTx/>
                <a:uFillTx/>
                <a:latin typeface="Calibri"/>
                <a:ea typeface="+mn-ea"/>
                <a:cs typeface="+mn-cs"/>
              </a:rPr>
              <a:t>Cooperative </a:t>
            </a:r>
            <a:r>
              <a:rPr kumimoji="0" lang="it-IT" sz="1800" b="0" i="0" u="none" strike="noStrike" kern="0" cap="none" spc="0" normalizeH="0" baseline="0" noProof="0" dirty="0" err="1" smtClean="0">
                <a:ln>
                  <a:noFill/>
                </a:ln>
                <a:solidFill>
                  <a:prstClr val="black"/>
                </a:solidFill>
                <a:effectLst/>
                <a:uLnTx/>
                <a:uFillTx/>
                <a:latin typeface="Calibri"/>
                <a:ea typeface="+mn-ea"/>
                <a:cs typeface="+mn-cs"/>
              </a:rPr>
              <a:t>learning</a:t>
            </a:r>
            <a:r>
              <a:rPr kumimoji="0" lang="it-IT" sz="1800" b="0" i="0" u="none" strike="noStrike" kern="0" cap="none" spc="0" normalizeH="0" baseline="0" noProof="0" dirty="0" smtClean="0">
                <a:ln>
                  <a:noFill/>
                </a:ln>
                <a:solidFill>
                  <a:prstClr val="black"/>
                </a:solidFill>
                <a:effectLst/>
                <a:uLnTx/>
                <a:uFillTx/>
                <a:latin typeface="Calibri"/>
                <a:ea typeface="+mn-ea"/>
                <a:cs typeface="+mn-cs"/>
              </a:rPr>
              <a:t> </a:t>
            </a:r>
          </a:p>
        </p:txBody>
      </p:sp>
      <p:pic>
        <p:nvPicPr>
          <p:cNvPr id="14" name="Immagine 13"/>
          <p:cNvPicPr>
            <a:picLocks noChangeAspect="1"/>
          </p:cNvPicPr>
          <p:nvPr/>
        </p:nvPicPr>
        <p:blipFill>
          <a:blip r:embed="rId6"/>
          <a:stretch>
            <a:fillRect/>
          </a:stretch>
        </p:blipFill>
        <p:spPr>
          <a:xfrm>
            <a:off x="7847487" y="3262987"/>
            <a:ext cx="1596806" cy="1418190"/>
          </a:xfrm>
          <a:prstGeom prst="rect">
            <a:avLst/>
          </a:prstGeom>
        </p:spPr>
      </p:pic>
      <p:sp>
        <p:nvSpPr>
          <p:cNvPr id="15" name="CasellaDiTesto 14"/>
          <p:cNvSpPr txBox="1"/>
          <p:nvPr/>
        </p:nvSpPr>
        <p:spPr>
          <a:xfrm>
            <a:off x="5407225" y="838917"/>
            <a:ext cx="2011897" cy="369332"/>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smtClean="0">
                <a:ln>
                  <a:noFill/>
                </a:ln>
                <a:solidFill>
                  <a:prstClr val="black"/>
                </a:solidFill>
                <a:effectLst/>
                <a:uLnTx/>
                <a:uFillTx/>
                <a:latin typeface="Calibri"/>
                <a:ea typeface="+mn-ea"/>
                <a:cs typeface="+mn-cs"/>
              </a:rPr>
              <a:t>Lezione Partecipata</a:t>
            </a:r>
          </a:p>
        </p:txBody>
      </p:sp>
      <p:sp>
        <p:nvSpPr>
          <p:cNvPr id="16" name="CasellaDiTesto 15"/>
          <p:cNvSpPr txBox="1"/>
          <p:nvPr/>
        </p:nvSpPr>
        <p:spPr>
          <a:xfrm rot="20249521">
            <a:off x="2385900" y="4030504"/>
            <a:ext cx="1421735" cy="369332"/>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smtClean="0">
                <a:ln>
                  <a:noFill/>
                </a:ln>
                <a:solidFill>
                  <a:prstClr val="black"/>
                </a:solidFill>
                <a:effectLst/>
                <a:uLnTx/>
                <a:uFillTx/>
                <a:latin typeface="Calibri"/>
                <a:ea typeface="+mn-ea"/>
                <a:cs typeface="+mn-cs"/>
              </a:rPr>
              <a:t>Peer tutoring</a:t>
            </a:r>
          </a:p>
        </p:txBody>
      </p:sp>
      <p:pic>
        <p:nvPicPr>
          <p:cNvPr id="17" name="Immagine 16"/>
          <p:cNvPicPr>
            <a:picLocks noChangeAspect="1"/>
          </p:cNvPicPr>
          <p:nvPr/>
        </p:nvPicPr>
        <p:blipFill>
          <a:blip r:embed="rId7"/>
          <a:stretch>
            <a:fillRect/>
          </a:stretch>
        </p:blipFill>
        <p:spPr>
          <a:xfrm>
            <a:off x="10044756" y="3726232"/>
            <a:ext cx="1924336" cy="1151678"/>
          </a:xfrm>
          <a:prstGeom prst="rect">
            <a:avLst/>
          </a:prstGeom>
        </p:spPr>
      </p:pic>
      <p:sp>
        <p:nvSpPr>
          <p:cNvPr id="18" name="CasellaDiTesto 17"/>
          <p:cNvSpPr txBox="1"/>
          <p:nvPr/>
        </p:nvSpPr>
        <p:spPr>
          <a:xfrm rot="20118310">
            <a:off x="3816260" y="3985890"/>
            <a:ext cx="2208627" cy="369332"/>
          </a:xfrm>
          <a:prstGeom prst="rect">
            <a:avLst/>
          </a:prstGeom>
          <a:solidFill>
            <a:srgbClr val="1F497D">
              <a:lumMod val="20000"/>
              <a:lumOff val="80000"/>
            </a:srgbClr>
          </a:solidFill>
          <a:ln>
            <a:solidFill>
              <a:srgbClr val="1F497D">
                <a:lumMod val="60000"/>
                <a:lumOff val="4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err="1" smtClean="0">
                <a:ln>
                  <a:noFill/>
                </a:ln>
                <a:solidFill>
                  <a:prstClr val="black"/>
                </a:solidFill>
                <a:effectLst/>
                <a:uLnTx/>
                <a:uFillTx/>
              </a:rPr>
              <a:t>Role</a:t>
            </a:r>
            <a:r>
              <a:rPr kumimoji="0" lang="it-IT" sz="1800" b="0" i="0" u="none" strike="noStrike" kern="0" cap="none" spc="0" normalizeH="0" baseline="0" noProof="0" dirty="0" smtClean="0">
                <a:ln>
                  <a:noFill/>
                </a:ln>
                <a:solidFill>
                  <a:prstClr val="black"/>
                </a:solidFill>
                <a:effectLst/>
                <a:uLnTx/>
                <a:uFillTx/>
              </a:rPr>
              <a:t> </a:t>
            </a:r>
            <a:r>
              <a:rPr kumimoji="0" lang="it-IT" sz="1800" b="0" i="0" u="none" strike="noStrike" kern="0" cap="none" spc="0" normalizeH="0" baseline="0" noProof="0" dirty="0" err="1" smtClean="0">
                <a:ln>
                  <a:noFill/>
                </a:ln>
                <a:solidFill>
                  <a:prstClr val="black"/>
                </a:solidFill>
                <a:effectLst/>
                <a:uLnTx/>
                <a:uFillTx/>
              </a:rPr>
              <a:t>playing</a:t>
            </a:r>
            <a:endParaRPr kumimoji="0" lang="it-IT" sz="1800" b="0" i="0" u="none" strike="noStrike" kern="0" cap="none" spc="0" normalizeH="0" baseline="0" noProof="0" dirty="0" smtClean="0">
              <a:ln>
                <a:noFill/>
              </a:ln>
              <a:solidFill>
                <a:prstClr val="black"/>
              </a:solidFill>
              <a:effectLst/>
              <a:uLnTx/>
              <a:uFillTx/>
            </a:endParaRPr>
          </a:p>
        </p:txBody>
      </p:sp>
      <p:sp>
        <p:nvSpPr>
          <p:cNvPr id="19" name="CasellaDiTesto 18"/>
          <p:cNvSpPr txBox="1"/>
          <p:nvPr/>
        </p:nvSpPr>
        <p:spPr>
          <a:xfrm>
            <a:off x="9530359" y="3213119"/>
            <a:ext cx="2250295" cy="369332"/>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smtClean="0">
                <a:ln>
                  <a:noFill/>
                </a:ln>
                <a:solidFill>
                  <a:prstClr val="black"/>
                </a:solidFill>
                <a:effectLst/>
                <a:uLnTx/>
                <a:uFillTx/>
                <a:latin typeface="Calibri"/>
                <a:ea typeface="+mn-ea"/>
                <a:cs typeface="+mn-cs"/>
              </a:rPr>
              <a:t>Ricerca sperimentale  </a:t>
            </a:r>
          </a:p>
        </p:txBody>
      </p:sp>
      <p:sp>
        <p:nvSpPr>
          <p:cNvPr id="20" name="Ovale 3"/>
          <p:cNvSpPr>
            <a:spLocks noChangeAspect="1"/>
          </p:cNvSpPr>
          <p:nvPr/>
        </p:nvSpPr>
        <p:spPr>
          <a:xfrm>
            <a:off x="54591" y="559568"/>
            <a:ext cx="2129052" cy="1869743"/>
          </a:xfrm>
          <a:prstGeom prst="ellipse">
            <a:avLst/>
          </a:prstGeom>
          <a:solidFill>
            <a:srgbClr val="0080B1"/>
          </a:solidFill>
          <a:ln w="38100" cap="flat" cmpd="sng" algn="ctr">
            <a:solidFill>
              <a:srgbClr val="FFFFFF"/>
            </a:solidFill>
            <a:prstDash val="solid"/>
          </a:ln>
          <a:effectLst/>
        </p:spPr>
        <p:txBody>
          <a:bodyPr lIns="0" tIns="36000" rIns="0" bIns="36000" rtlCol="0" anchor="ctr"/>
          <a:lstStyle/>
          <a:p>
            <a:pPr algn="ctr">
              <a:defRPr/>
            </a:pPr>
            <a:r>
              <a:rPr lang="it-IT" sz="1600" b="1" kern="0" dirty="0">
                <a:solidFill>
                  <a:srgbClr val="FFFFFF"/>
                </a:solidFill>
                <a:latin typeface="Arial Narrow"/>
              </a:rPr>
              <a:t>PROGETTAZIONE DIDATTICA</a:t>
            </a:r>
          </a:p>
        </p:txBody>
      </p:sp>
    </p:spTree>
    <p:extLst>
      <p:ext uri="{BB962C8B-B14F-4D97-AF65-F5344CB8AC3E}">
        <p14:creationId xmlns:p14="http://schemas.microsoft.com/office/powerpoint/2010/main" val="1776598196"/>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Diagramma 5"/>
          <p:cNvGraphicFramePr/>
          <p:nvPr>
            <p:extLst>
              <p:ext uri="{D42A27DB-BD31-4B8C-83A1-F6EECF244321}">
                <p14:modId xmlns:p14="http://schemas.microsoft.com/office/powerpoint/2010/main" val="178249135"/>
              </p:ext>
            </p:extLst>
          </p:nvPr>
        </p:nvGraphicFramePr>
        <p:xfrm>
          <a:off x="2754470" y="651660"/>
          <a:ext cx="7479868" cy="53323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asellaDiTesto 6"/>
          <p:cNvSpPr txBox="1"/>
          <p:nvPr/>
        </p:nvSpPr>
        <p:spPr>
          <a:xfrm>
            <a:off x="5221248" y="1128582"/>
            <a:ext cx="2665401" cy="707886"/>
          </a:xfrm>
          <a:prstGeom prst="rect">
            <a:avLst/>
          </a:prstGeom>
          <a:noFill/>
        </p:spPr>
        <p:txBody>
          <a:bodyPr wrap="square" rtlCol="0">
            <a:spAutoFit/>
          </a:bodyPr>
          <a:lstStyle/>
          <a:p>
            <a:pPr marL="285750" indent="-285750">
              <a:buFont typeface="Wingdings" charset="2"/>
              <a:buChar char="ü"/>
            </a:pPr>
            <a:r>
              <a:rPr lang="it-IT" sz="2000" dirty="0">
                <a:solidFill>
                  <a:prstClr val="black"/>
                </a:solidFill>
              </a:rPr>
              <a:t>Verifica il possesso dei prerequisiti</a:t>
            </a:r>
          </a:p>
        </p:txBody>
      </p:sp>
      <p:sp>
        <p:nvSpPr>
          <p:cNvPr id="8" name="CasellaDiTesto 7"/>
          <p:cNvSpPr txBox="1"/>
          <p:nvPr/>
        </p:nvSpPr>
        <p:spPr>
          <a:xfrm>
            <a:off x="7468186" y="2831418"/>
            <a:ext cx="3182839" cy="1015663"/>
          </a:xfrm>
          <a:prstGeom prst="rect">
            <a:avLst/>
          </a:prstGeom>
          <a:noFill/>
        </p:spPr>
        <p:txBody>
          <a:bodyPr wrap="square" rtlCol="0">
            <a:spAutoFit/>
          </a:bodyPr>
          <a:lstStyle/>
          <a:p>
            <a:pPr marL="285750" indent="-285750" algn="just">
              <a:buFont typeface="Wingdings" charset="2"/>
              <a:buChar char="ü"/>
            </a:pPr>
            <a:r>
              <a:rPr lang="it-IT" sz="2000" dirty="0">
                <a:solidFill>
                  <a:prstClr val="black"/>
                </a:solidFill>
              </a:rPr>
              <a:t>Verifica validità strategie utilizzate in itinere e raggiungimento obiettivi</a:t>
            </a:r>
          </a:p>
        </p:txBody>
      </p:sp>
      <p:sp>
        <p:nvSpPr>
          <p:cNvPr id="9" name="CasellaDiTesto 8"/>
          <p:cNvSpPr txBox="1"/>
          <p:nvPr/>
        </p:nvSpPr>
        <p:spPr>
          <a:xfrm>
            <a:off x="9675050" y="4626510"/>
            <a:ext cx="1937270" cy="1015663"/>
          </a:xfrm>
          <a:prstGeom prst="rect">
            <a:avLst/>
          </a:prstGeom>
          <a:noFill/>
        </p:spPr>
        <p:txBody>
          <a:bodyPr wrap="square" rtlCol="0">
            <a:spAutoFit/>
          </a:bodyPr>
          <a:lstStyle/>
          <a:p>
            <a:pPr marL="285750" indent="-285750" algn="just">
              <a:buFont typeface="Wingdings" charset="2"/>
              <a:buChar char="ü"/>
            </a:pPr>
            <a:r>
              <a:rPr lang="it-IT" sz="2000" dirty="0">
                <a:solidFill>
                  <a:prstClr val="black"/>
                </a:solidFill>
              </a:rPr>
              <a:t>Verifica </a:t>
            </a:r>
          </a:p>
          <a:p>
            <a:pPr algn="just"/>
            <a:r>
              <a:rPr lang="it-IT" sz="2000" dirty="0">
                <a:solidFill>
                  <a:prstClr val="black"/>
                </a:solidFill>
              </a:rPr>
              <a:t>raggiungimento competenze</a:t>
            </a:r>
          </a:p>
        </p:txBody>
      </p:sp>
      <p:pic>
        <p:nvPicPr>
          <p:cNvPr id="11" name="Immagine 10"/>
          <p:cNvPicPr>
            <a:picLocks noChangeAspect="1"/>
          </p:cNvPicPr>
          <p:nvPr/>
        </p:nvPicPr>
        <p:blipFill>
          <a:blip r:embed="rId8"/>
          <a:stretch>
            <a:fillRect/>
          </a:stretch>
        </p:blipFill>
        <p:spPr>
          <a:xfrm>
            <a:off x="2908479" y="4550829"/>
            <a:ext cx="2182136" cy="1959153"/>
          </a:xfrm>
          <a:prstGeom prst="rect">
            <a:avLst/>
          </a:prstGeom>
        </p:spPr>
      </p:pic>
      <p:pic>
        <p:nvPicPr>
          <p:cNvPr id="12" name="Immagine 11"/>
          <p:cNvPicPr>
            <a:picLocks noChangeAspect="1"/>
          </p:cNvPicPr>
          <p:nvPr/>
        </p:nvPicPr>
        <p:blipFill>
          <a:blip r:embed="rId9"/>
          <a:stretch>
            <a:fillRect/>
          </a:stretch>
        </p:blipFill>
        <p:spPr>
          <a:xfrm>
            <a:off x="9109404" y="380535"/>
            <a:ext cx="2304461" cy="2304461"/>
          </a:xfrm>
          <a:prstGeom prst="rect">
            <a:avLst/>
          </a:prstGeom>
        </p:spPr>
      </p:pic>
      <p:sp>
        <p:nvSpPr>
          <p:cNvPr id="10" name="Titolo 1"/>
          <p:cNvSpPr txBox="1">
            <a:spLocks/>
          </p:cNvSpPr>
          <p:nvPr/>
        </p:nvSpPr>
        <p:spPr>
          <a:xfrm>
            <a:off x="3466551" y="0"/>
            <a:ext cx="5524814" cy="830919"/>
          </a:xfrm>
          <a:prstGeom prst="rect">
            <a:avLst/>
          </a:prstGeom>
        </p:spPr>
        <p:txBody>
          <a:bodyPr>
            <a:normAutofit fontScale="4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it-IT" sz="4000" dirty="0">
              <a:solidFill>
                <a:prstClr val="black"/>
              </a:solidFill>
            </a:endParaRPr>
          </a:p>
          <a:p>
            <a:r>
              <a:rPr lang="it-IT" sz="8900" dirty="0" smtClean="0">
                <a:solidFill>
                  <a:srgbClr val="C00000"/>
                </a:solidFill>
                <a:latin typeface="Times New Roman" pitchFamily="18" charset="0"/>
                <a:cs typeface="Times New Roman" pitchFamily="18" charset="0"/>
              </a:rPr>
              <a:t>Verifiche </a:t>
            </a:r>
            <a:r>
              <a:rPr lang="it-IT" sz="8900" dirty="0">
                <a:solidFill>
                  <a:srgbClr val="C00000"/>
                </a:solidFill>
                <a:latin typeface="Times New Roman" pitchFamily="18" charset="0"/>
                <a:cs typeface="Times New Roman" pitchFamily="18" charset="0"/>
              </a:rPr>
              <a:t>e valutazione</a:t>
            </a:r>
          </a:p>
        </p:txBody>
      </p:sp>
      <p:sp>
        <p:nvSpPr>
          <p:cNvPr id="13" name="Ovale 3"/>
          <p:cNvSpPr>
            <a:spLocks noChangeAspect="1"/>
          </p:cNvSpPr>
          <p:nvPr/>
        </p:nvSpPr>
        <p:spPr>
          <a:xfrm>
            <a:off x="54591" y="109184"/>
            <a:ext cx="2129052" cy="1869743"/>
          </a:xfrm>
          <a:prstGeom prst="ellipse">
            <a:avLst/>
          </a:prstGeom>
          <a:solidFill>
            <a:srgbClr val="0080B1"/>
          </a:solidFill>
          <a:ln w="38100" cap="flat" cmpd="sng" algn="ctr">
            <a:solidFill>
              <a:srgbClr val="FFFFFF"/>
            </a:solidFill>
            <a:prstDash val="solid"/>
          </a:ln>
          <a:effectLst/>
        </p:spPr>
        <p:txBody>
          <a:bodyPr lIns="0" tIns="36000" rIns="0" bIns="36000" rtlCol="0" anchor="ctr"/>
          <a:lstStyle/>
          <a:p>
            <a:pPr algn="ctr">
              <a:defRPr/>
            </a:pPr>
            <a:r>
              <a:rPr lang="it-IT" sz="1600" b="1" kern="0" dirty="0">
                <a:solidFill>
                  <a:srgbClr val="FFFFFF"/>
                </a:solidFill>
                <a:latin typeface="Arial Narrow"/>
              </a:rPr>
              <a:t>PROGETTAZIONE DIDATTICA</a:t>
            </a:r>
          </a:p>
        </p:txBody>
      </p:sp>
      <p:sp>
        <p:nvSpPr>
          <p:cNvPr id="14" name="Rettangolo 13"/>
          <p:cNvSpPr/>
          <p:nvPr/>
        </p:nvSpPr>
        <p:spPr>
          <a:xfrm>
            <a:off x="54591" y="2169878"/>
            <a:ext cx="2853888" cy="452431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it-IT" kern="0" dirty="0" smtClean="0">
                <a:solidFill>
                  <a:srgbClr val="C00000"/>
                </a:solidFill>
                <a:latin typeface="Times New Roman" panose="02020603050405020304" pitchFamily="18" charset="0"/>
                <a:cs typeface="Times New Roman" panose="02020603050405020304" pitchFamily="18" charset="0"/>
              </a:rPr>
              <a:t>La valutazione</a:t>
            </a:r>
            <a:r>
              <a:rPr kumimoji="0" lang="it-IT" sz="1800" b="0" i="0" u="none" strike="noStrike" kern="0" cap="none" spc="0" normalizeH="0" baseline="0" noProof="0" dirty="0" smtClean="0">
                <a:ln>
                  <a:noFill/>
                </a:ln>
                <a:solidFill>
                  <a:srgbClr val="C00000"/>
                </a:solidFill>
                <a:effectLst/>
                <a:uLnTx/>
                <a:uFillTx/>
                <a:latin typeface="Times New Roman" panose="02020603050405020304" pitchFamily="18" charset="0"/>
                <a:cs typeface="Times New Roman" panose="02020603050405020304" pitchFamily="18" charset="0"/>
              </a:rPr>
              <a:t>:</a:t>
            </a:r>
          </a:p>
          <a:p>
            <a:pPr marL="285750" marR="0" lvl="0" indent="-285750" defTabSz="914400" eaLnBrk="1" fontAlgn="auto" latinLnBrk="0" hangingPunct="1">
              <a:lnSpc>
                <a:spcPct val="100000"/>
              </a:lnSpc>
              <a:spcBef>
                <a:spcPts val="0"/>
              </a:spcBef>
              <a:spcAft>
                <a:spcPts val="0"/>
              </a:spcAft>
              <a:buClrTx/>
              <a:buSzTx/>
              <a:buFont typeface="Arial" pitchFamily="34" charset="0"/>
              <a:buChar char="•"/>
              <a:tabLst/>
              <a:defRPr/>
            </a:pPr>
            <a:r>
              <a:rPr kumimoji="0" lang="it-IT" sz="1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monitoraggio</a:t>
            </a:r>
          </a:p>
          <a:p>
            <a:pPr marL="285750" marR="0" lvl="0" indent="-285750" defTabSz="914400" eaLnBrk="1" fontAlgn="auto" latinLnBrk="0" hangingPunct="1">
              <a:lnSpc>
                <a:spcPct val="100000"/>
              </a:lnSpc>
              <a:spcBef>
                <a:spcPts val="0"/>
              </a:spcBef>
              <a:spcAft>
                <a:spcPts val="0"/>
              </a:spcAft>
              <a:buClrTx/>
              <a:buSzTx/>
              <a:buFont typeface="Arial" pitchFamily="34" charset="0"/>
              <a:buChar char="•"/>
              <a:tabLst/>
              <a:defRPr/>
            </a:pPr>
            <a:r>
              <a:rPr lang="it-IT" kern="0" dirty="0">
                <a:solidFill>
                  <a:prstClr val="black"/>
                </a:solidFill>
                <a:latin typeface="Times New Roman" panose="02020603050405020304" pitchFamily="18" charset="0"/>
                <a:cs typeface="Times New Roman" panose="02020603050405020304" pitchFamily="18" charset="0"/>
              </a:rPr>
              <a:t>c</a:t>
            </a:r>
            <a:r>
              <a:rPr kumimoji="0" lang="it-IT" sz="1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ontrollo</a:t>
            </a:r>
            <a:endParaRPr kumimoji="0" lang="it-IT" sz="1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285750" marR="0" lvl="0" indent="-285750" defTabSz="914400" eaLnBrk="1" fontAlgn="auto" latinLnBrk="0" hangingPunct="1">
              <a:lnSpc>
                <a:spcPct val="100000"/>
              </a:lnSpc>
              <a:spcBef>
                <a:spcPts val="0"/>
              </a:spcBef>
              <a:spcAft>
                <a:spcPts val="0"/>
              </a:spcAft>
              <a:buClrTx/>
              <a:buSzTx/>
              <a:buFont typeface="Arial" pitchFamily="34" charset="0"/>
              <a:buChar char="•"/>
              <a:tabLst/>
              <a:defRPr/>
            </a:pPr>
            <a:r>
              <a:rPr kumimoji="0" lang="it-IT" sz="1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verifica e valutazione degli apprendimenti </a:t>
            </a:r>
            <a:endParaRPr lang="it-IT" kern="0" dirty="0">
              <a:solidFill>
                <a:prstClr val="black"/>
              </a:solidFill>
              <a:latin typeface="Times New Roman" panose="02020603050405020304" pitchFamily="18" charset="0"/>
              <a:cs typeface="Times New Roman" panose="02020603050405020304" pitchFamily="18" charset="0"/>
            </a:endParaRPr>
          </a:p>
          <a:p>
            <a:pPr marL="285750" marR="0" lvl="0" indent="-285750" defTabSz="914400" eaLnBrk="1" fontAlgn="auto" latinLnBrk="0" hangingPunct="1">
              <a:lnSpc>
                <a:spcPct val="100000"/>
              </a:lnSpc>
              <a:spcBef>
                <a:spcPts val="0"/>
              </a:spcBef>
              <a:spcAft>
                <a:spcPts val="0"/>
              </a:spcAft>
              <a:buClrTx/>
              <a:buSzTx/>
              <a:buFont typeface="Wingdings" pitchFamily="2" charset="2"/>
              <a:buChar char="Ø"/>
              <a:tabLst/>
              <a:defRPr/>
            </a:pPr>
            <a:r>
              <a:rPr kumimoji="0" lang="it-IT" sz="1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è indispensabile che</a:t>
            </a:r>
            <a:r>
              <a:rPr kumimoji="0" lang="it-IT"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it-IT" sz="1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sia</a:t>
            </a:r>
            <a:r>
              <a:rPr kumimoji="0" lang="it-IT"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it-IT" sz="1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formativa</a:t>
            </a:r>
            <a:r>
              <a:rPr lang="it-IT" kern="0" dirty="0" smtClean="0">
                <a:solidFill>
                  <a:prstClr val="black"/>
                </a:solidFill>
                <a:latin typeface="Times New Roman" panose="02020603050405020304" pitchFamily="18" charset="0"/>
                <a:cs typeface="Times New Roman" panose="02020603050405020304" pitchFamily="18" charset="0"/>
              </a:rPr>
              <a:t> sul processo di lavoro</a:t>
            </a:r>
            <a:endParaRPr lang="it-IT" kern="0" dirty="0">
              <a:solidFill>
                <a:prstClr val="black"/>
              </a:solidFill>
              <a:latin typeface="Times New Roman" panose="02020603050405020304" pitchFamily="18" charset="0"/>
              <a:cs typeface="Times New Roman" panose="02020603050405020304" pitchFamily="18" charset="0"/>
            </a:endParaRPr>
          </a:p>
          <a:p>
            <a:pPr marL="285750" marR="0" lvl="0" indent="-285750" defTabSz="914400" eaLnBrk="1" fontAlgn="auto" latinLnBrk="0" hangingPunct="1">
              <a:lnSpc>
                <a:spcPct val="100000"/>
              </a:lnSpc>
              <a:spcBef>
                <a:spcPts val="0"/>
              </a:spcBef>
              <a:spcAft>
                <a:spcPts val="0"/>
              </a:spcAft>
              <a:buClrTx/>
              <a:buSzTx/>
              <a:buFont typeface="Wingdings" pitchFamily="2" charset="2"/>
              <a:buChar char="Ø"/>
              <a:tabLst/>
              <a:defRPr/>
            </a:pPr>
            <a:r>
              <a:rPr kumimoji="0" lang="it-IT" sz="1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è auspicabile che sia sempre globale e multifattoriale, non parcellizzata e segmentata</a:t>
            </a:r>
          </a:p>
          <a:p>
            <a:pPr marL="285750" marR="0" lvl="0" indent="-285750" defTabSz="914400" eaLnBrk="1" fontAlgn="auto" latinLnBrk="0" hangingPunct="1">
              <a:lnSpc>
                <a:spcPct val="100000"/>
              </a:lnSpc>
              <a:spcBef>
                <a:spcPts val="0"/>
              </a:spcBef>
              <a:spcAft>
                <a:spcPts val="0"/>
              </a:spcAft>
              <a:buClrTx/>
              <a:buSzTx/>
              <a:buFont typeface="Wingdings" pitchFamily="2" charset="2"/>
              <a:buChar char="Ø"/>
              <a:tabLst/>
              <a:defRPr/>
            </a:pPr>
            <a:r>
              <a:rPr lang="it-IT" kern="0" dirty="0">
                <a:solidFill>
                  <a:prstClr val="black"/>
                </a:solidFill>
                <a:latin typeface="Times New Roman" panose="02020603050405020304" pitchFamily="18" charset="0"/>
                <a:cs typeface="Times New Roman" panose="02020603050405020304" pitchFamily="18" charset="0"/>
              </a:rPr>
              <a:t>d</a:t>
            </a:r>
            <a:r>
              <a:rPr lang="it-IT" kern="0" dirty="0" smtClean="0">
                <a:solidFill>
                  <a:prstClr val="black"/>
                </a:solidFill>
                <a:latin typeface="Times New Roman" panose="02020603050405020304" pitchFamily="18" charset="0"/>
                <a:cs typeface="Times New Roman" panose="02020603050405020304" pitchFamily="18" charset="0"/>
              </a:rPr>
              <a:t>eve tendere all’autovalutazione da parte dell’alunno</a:t>
            </a:r>
            <a:endParaRPr kumimoji="0" lang="it-IT" sz="1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4142287"/>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306510" y="1259002"/>
            <a:ext cx="8996344" cy="2552794"/>
          </a:xfrm>
        </p:spPr>
        <p:txBody>
          <a:bodyPr>
            <a:normAutofit lnSpcReduction="10000"/>
          </a:bodyPr>
          <a:lstStyle/>
          <a:p>
            <a:pPr lvl="0">
              <a:buFont typeface="Wingdings" pitchFamily="2" charset="2"/>
              <a:buChar char="Ø"/>
            </a:pPr>
            <a:r>
              <a:rPr lang="it-IT" sz="2800" dirty="0">
                <a:solidFill>
                  <a:prstClr val="black"/>
                </a:solidFill>
                <a:latin typeface="Times New Roman" pitchFamily="18" charset="0"/>
                <a:cs typeface="Times New Roman" pitchFamily="18" charset="0"/>
              </a:rPr>
              <a:t>capacità di osservazione</a:t>
            </a:r>
          </a:p>
          <a:p>
            <a:pPr lvl="0">
              <a:buFont typeface="Wingdings" pitchFamily="2" charset="2"/>
              <a:buChar char="Ø"/>
            </a:pPr>
            <a:r>
              <a:rPr lang="it-IT" sz="2800" dirty="0">
                <a:solidFill>
                  <a:prstClr val="black"/>
                </a:solidFill>
                <a:latin typeface="Times New Roman" pitchFamily="18" charset="0"/>
                <a:cs typeface="Times New Roman" pitchFamily="18" charset="0"/>
              </a:rPr>
              <a:t>capacità di formulare ipotesi e analizzare i </a:t>
            </a:r>
            <a:r>
              <a:rPr lang="it-IT" sz="2800" dirty="0" smtClean="0">
                <a:solidFill>
                  <a:prstClr val="black"/>
                </a:solidFill>
                <a:latin typeface="Times New Roman" pitchFamily="18" charset="0"/>
                <a:cs typeface="Times New Roman" pitchFamily="18" charset="0"/>
              </a:rPr>
              <a:t>risultati ottenuti</a:t>
            </a:r>
            <a:endParaRPr lang="it-IT" sz="2800" dirty="0" smtClean="0">
              <a:latin typeface="Times New Roman" pitchFamily="18" charset="0"/>
              <a:cs typeface="Times New Roman" pitchFamily="18" charset="0"/>
            </a:endParaRPr>
          </a:p>
          <a:p>
            <a:pPr>
              <a:buFont typeface="Wingdings" pitchFamily="2" charset="2"/>
              <a:buChar char="Ø"/>
            </a:pPr>
            <a:r>
              <a:rPr lang="it-IT" sz="2800" dirty="0" smtClean="0">
                <a:latin typeface="Times New Roman" pitchFamily="18" charset="0"/>
                <a:cs typeface="Times New Roman" pitchFamily="18" charset="0"/>
              </a:rPr>
              <a:t>impegno</a:t>
            </a:r>
            <a:r>
              <a:rPr lang="it-IT" sz="2800" dirty="0">
                <a:latin typeface="Times New Roman" pitchFamily="18" charset="0"/>
                <a:cs typeface="Times New Roman" pitchFamily="18" charset="0"/>
              </a:rPr>
              <a:t>, partecipazione, </a:t>
            </a:r>
            <a:r>
              <a:rPr lang="it-IT" sz="2800" dirty="0" smtClean="0">
                <a:latin typeface="Times New Roman" pitchFamily="18" charset="0"/>
                <a:cs typeface="Times New Roman" pitchFamily="18" charset="0"/>
              </a:rPr>
              <a:t>interesse</a:t>
            </a:r>
          </a:p>
          <a:p>
            <a:pPr>
              <a:buFont typeface="Wingdings" pitchFamily="2" charset="2"/>
              <a:buChar char="Ø"/>
            </a:pPr>
            <a:r>
              <a:rPr lang="it-IT" sz="2800" dirty="0">
                <a:latin typeface="Times New Roman" pitchFamily="18" charset="0"/>
                <a:cs typeface="Times New Roman" pitchFamily="18" charset="0"/>
              </a:rPr>
              <a:t>u</a:t>
            </a:r>
            <a:r>
              <a:rPr lang="it-IT" sz="2800" dirty="0" smtClean="0">
                <a:latin typeface="Times New Roman" pitchFamily="18" charset="0"/>
                <a:cs typeface="Times New Roman" pitchFamily="18" charset="0"/>
              </a:rPr>
              <a:t>tilizzo </a:t>
            </a:r>
            <a:r>
              <a:rPr lang="it-IT" sz="2800" dirty="0">
                <a:latin typeface="Times New Roman" pitchFamily="18" charset="0"/>
                <a:cs typeface="Times New Roman" pitchFamily="18" charset="0"/>
              </a:rPr>
              <a:t>di un linguaggio </a:t>
            </a:r>
            <a:r>
              <a:rPr lang="it-IT" sz="2800" dirty="0" smtClean="0">
                <a:latin typeface="Times New Roman" pitchFamily="18" charset="0"/>
                <a:cs typeface="Times New Roman" pitchFamily="18" charset="0"/>
              </a:rPr>
              <a:t>specifico</a:t>
            </a:r>
          </a:p>
          <a:p>
            <a:pPr>
              <a:buFont typeface="Wingdings" pitchFamily="2" charset="2"/>
              <a:buChar char="Ø"/>
            </a:pPr>
            <a:r>
              <a:rPr lang="it-IT" sz="2800" dirty="0">
                <a:latin typeface="Times New Roman" pitchFamily="18" charset="0"/>
                <a:cs typeface="Times New Roman" pitchFamily="18" charset="0"/>
              </a:rPr>
              <a:t>r</a:t>
            </a:r>
            <a:r>
              <a:rPr lang="it-IT" sz="2800" dirty="0" smtClean="0">
                <a:latin typeface="Times New Roman" pitchFamily="18" charset="0"/>
                <a:cs typeface="Times New Roman" pitchFamily="18" charset="0"/>
              </a:rPr>
              <a:t>aggiungimento </a:t>
            </a:r>
            <a:r>
              <a:rPr lang="it-IT" sz="2800" dirty="0">
                <a:latin typeface="Times New Roman" pitchFamily="18" charset="0"/>
                <a:cs typeface="Times New Roman" pitchFamily="18" charset="0"/>
              </a:rPr>
              <a:t>degli obiettivi prefissati</a:t>
            </a:r>
          </a:p>
          <a:p>
            <a:pPr>
              <a:buNone/>
            </a:pPr>
            <a:endParaRPr lang="it-IT" dirty="0"/>
          </a:p>
        </p:txBody>
      </p:sp>
      <p:sp>
        <p:nvSpPr>
          <p:cNvPr id="5" name="Rettangolo arrotondato 4"/>
          <p:cNvSpPr/>
          <p:nvPr/>
        </p:nvSpPr>
        <p:spPr>
          <a:xfrm>
            <a:off x="6570271" y="3651794"/>
            <a:ext cx="2376264" cy="648072"/>
          </a:xfrm>
          <a:prstGeom prst="roundRect">
            <a:avLst/>
          </a:prstGeom>
          <a:solidFill>
            <a:srgbClr val="C050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prstClr val="white"/>
                </a:solidFill>
              </a:rPr>
              <a:t>RECUPERO</a:t>
            </a:r>
          </a:p>
        </p:txBody>
      </p:sp>
      <p:sp>
        <p:nvSpPr>
          <p:cNvPr id="6" name="Freccia in giù 5"/>
          <p:cNvSpPr/>
          <p:nvPr/>
        </p:nvSpPr>
        <p:spPr>
          <a:xfrm rot="3955393">
            <a:off x="4374252" y="341617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7" name="Rettangolo arrotondato 6"/>
          <p:cNvSpPr/>
          <p:nvPr/>
        </p:nvSpPr>
        <p:spPr>
          <a:xfrm>
            <a:off x="1590980" y="3632452"/>
            <a:ext cx="2376264" cy="914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prstClr val="white"/>
                </a:solidFill>
              </a:rPr>
              <a:t>CONSOLIDAMENTO</a:t>
            </a:r>
          </a:p>
          <a:p>
            <a:pPr algn="ctr"/>
            <a:r>
              <a:rPr lang="it-IT" dirty="0">
                <a:solidFill>
                  <a:prstClr val="white"/>
                </a:solidFill>
              </a:rPr>
              <a:t> E</a:t>
            </a:r>
          </a:p>
          <a:p>
            <a:pPr algn="ctr"/>
            <a:r>
              <a:rPr lang="it-IT" dirty="0">
                <a:solidFill>
                  <a:prstClr val="white"/>
                </a:solidFill>
              </a:rPr>
              <a:t> POTENZIAMENTO</a:t>
            </a:r>
          </a:p>
        </p:txBody>
      </p:sp>
      <p:sp>
        <p:nvSpPr>
          <p:cNvPr id="9" name="Titolo 1"/>
          <p:cNvSpPr txBox="1">
            <a:spLocks/>
          </p:cNvSpPr>
          <p:nvPr/>
        </p:nvSpPr>
        <p:spPr>
          <a:xfrm>
            <a:off x="2572671" y="286608"/>
            <a:ext cx="5929884" cy="522028"/>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sz="4000" b="1" dirty="0" smtClean="0">
                <a:solidFill>
                  <a:srgbClr val="C00000"/>
                </a:solidFill>
                <a:latin typeface="Times New Roman" pitchFamily="18" charset="0"/>
                <a:cs typeface="Times New Roman" pitchFamily="18" charset="0"/>
              </a:rPr>
              <a:t>La valutazione</a:t>
            </a:r>
            <a:endParaRPr lang="it-IT" sz="4000" b="1" dirty="0">
              <a:solidFill>
                <a:srgbClr val="C00000"/>
              </a:solidFill>
              <a:latin typeface="Times New Roman" pitchFamily="18" charset="0"/>
              <a:cs typeface="Times New Roman" pitchFamily="18" charset="0"/>
            </a:endParaRPr>
          </a:p>
        </p:txBody>
      </p:sp>
      <p:sp>
        <p:nvSpPr>
          <p:cNvPr id="2" name="CasellaDiTesto 1"/>
          <p:cNvSpPr txBox="1"/>
          <p:nvPr/>
        </p:nvSpPr>
        <p:spPr>
          <a:xfrm>
            <a:off x="8179369" y="286608"/>
            <a:ext cx="2618509" cy="877163"/>
          </a:xfrm>
          <a:prstGeom prst="rect">
            <a:avLst/>
          </a:prstGeom>
          <a:solidFill>
            <a:schemeClr val="tx1">
              <a:lumMod val="85000"/>
              <a:lumOff val="15000"/>
            </a:schemeClr>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it-IT" sz="1700" u="sng" dirty="0">
                <a:solidFill>
                  <a:prstClr val="white"/>
                </a:solidFill>
              </a:rPr>
              <a:t>RIFERIMENTI NORMATIVI</a:t>
            </a:r>
          </a:p>
          <a:p>
            <a:r>
              <a:rPr lang="it-IT" sz="1700" dirty="0">
                <a:solidFill>
                  <a:prstClr val="white"/>
                </a:solidFill>
              </a:rPr>
              <a:t>DPR 122/09</a:t>
            </a:r>
          </a:p>
          <a:p>
            <a:r>
              <a:rPr lang="it-IT" sz="1700" dirty="0">
                <a:solidFill>
                  <a:prstClr val="white"/>
                </a:solidFill>
              </a:rPr>
              <a:t>CM 13/02/15</a:t>
            </a:r>
          </a:p>
        </p:txBody>
      </p:sp>
      <p:pic>
        <p:nvPicPr>
          <p:cNvPr id="8" name="Immagine 7"/>
          <p:cNvPicPr>
            <a:picLocks noChangeAspect="1"/>
          </p:cNvPicPr>
          <p:nvPr/>
        </p:nvPicPr>
        <p:blipFill>
          <a:blip r:embed="rId3"/>
          <a:stretch>
            <a:fillRect/>
          </a:stretch>
        </p:blipFill>
        <p:spPr>
          <a:xfrm>
            <a:off x="10015806" y="2229578"/>
            <a:ext cx="1367620" cy="1692599"/>
          </a:xfrm>
          <a:prstGeom prst="rect">
            <a:avLst/>
          </a:prstGeom>
        </p:spPr>
      </p:pic>
      <p:sp>
        <p:nvSpPr>
          <p:cNvPr id="10" name="Freccia a destra 9"/>
          <p:cNvSpPr/>
          <p:nvPr/>
        </p:nvSpPr>
        <p:spPr>
          <a:xfrm>
            <a:off x="8854533" y="3139205"/>
            <a:ext cx="764771" cy="440575"/>
          </a:xfrm>
          <a:prstGeom prst="rightArrow">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prstClr val="white"/>
              </a:solidFill>
            </a:endParaRPr>
          </a:p>
        </p:txBody>
      </p:sp>
      <p:sp>
        <p:nvSpPr>
          <p:cNvPr id="13" name="Freccia curva 12"/>
          <p:cNvSpPr/>
          <p:nvPr/>
        </p:nvSpPr>
        <p:spPr>
          <a:xfrm rot="10800000">
            <a:off x="9236919" y="3503778"/>
            <a:ext cx="622767" cy="674977"/>
          </a:xfrm>
          <a:prstGeom prst="bentArrow">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prstClr val="black"/>
              </a:solidFill>
            </a:endParaRPr>
          </a:p>
        </p:txBody>
      </p:sp>
      <p:sp>
        <p:nvSpPr>
          <p:cNvPr id="11" name="Titolo 1"/>
          <p:cNvSpPr>
            <a:spLocks noGrp="1"/>
          </p:cNvSpPr>
          <p:nvPr>
            <p:ph type="title"/>
          </p:nvPr>
        </p:nvSpPr>
        <p:spPr>
          <a:xfrm>
            <a:off x="191067" y="4971105"/>
            <a:ext cx="11832609" cy="1648059"/>
          </a:xfrm>
          <a:prstGeom prst="rect">
            <a:avLst/>
          </a:prstGeom>
        </p:spPr>
        <p:txBody>
          <a:bodyPr>
            <a:normAutofit fontScale="9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2200" b="1" i="0" u="none" strike="noStrike" kern="0" cap="none" spc="0" normalizeH="0" baseline="0" noProof="0" dirty="0" smtClean="0">
                <a:ln>
                  <a:noFill/>
                </a:ln>
                <a:solidFill>
                  <a:srgbClr val="C00000"/>
                </a:solidFill>
                <a:effectLst/>
                <a:uLnTx/>
                <a:uFillTx/>
                <a:latin typeface="Times New Roman" panose="02020603050405020304" pitchFamily="18" charset="0"/>
                <a:cs typeface="Times New Roman" panose="02020603050405020304" pitchFamily="18" charset="0"/>
              </a:rPr>
              <a:t>VALUTAZIONE DEGLI ALUNNI CON BES: facilitati nei lavori cooperativi, dove grazie alla «risorsa compagni di classe» potranno dare il loro contributo</a:t>
            </a:r>
            <a:r>
              <a:rPr kumimoji="0" lang="it-IT" sz="3200" b="1" i="0" u="none" strike="noStrike" kern="0" cap="none" spc="0" normalizeH="0" baseline="0" noProof="0" dirty="0" smtClean="0">
                <a:ln>
                  <a:noFill/>
                </a:ln>
                <a:solidFill>
                  <a:srgbClr val="C00000"/>
                </a:solidFill>
                <a:effectLst/>
                <a:uLnTx/>
                <a:uFillTx/>
                <a:latin typeface="Times New Roman" panose="02020603050405020304" pitchFamily="18" charset="0"/>
                <a:cs typeface="Times New Roman" panose="02020603050405020304" pitchFamily="18" charset="0"/>
              </a:rPr>
              <a:t/>
            </a:r>
            <a:br>
              <a:rPr kumimoji="0" lang="it-IT" sz="3200" b="1" i="0" u="none" strike="noStrike" kern="0" cap="none" spc="0" normalizeH="0" baseline="0" noProof="0" dirty="0" smtClean="0">
                <a:ln>
                  <a:noFill/>
                </a:ln>
                <a:solidFill>
                  <a:srgbClr val="C00000"/>
                </a:solidFill>
                <a:effectLst/>
                <a:uLnTx/>
                <a:uFillTx/>
                <a:latin typeface="Times New Roman" panose="02020603050405020304" pitchFamily="18" charset="0"/>
                <a:cs typeface="Times New Roman" panose="02020603050405020304" pitchFamily="18" charset="0"/>
              </a:rPr>
            </a:br>
            <a:r>
              <a:rPr kumimoji="0" lang="it-IT" sz="1800" b="0"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“La valutazione deve concretizzarsi in una prassi che espliciti le modalità di differenziazione a seconda della disciplina e del tipo di compito, discriminando fra ciò che è espressione diretta del disturbo e ciò che esprime l’impegno dell’allievo e le conoscenze effettivamente acquisite”</a:t>
            </a:r>
            <a:r>
              <a:rPr kumimoji="0" lang="it-IT" sz="1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it-IT" sz="1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rPr>
              <a:t/>
            </a:r>
            <a:br>
              <a:rPr kumimoji="0" lang="it-IT" sz="1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rPr>
            </a:br>
            <a:r>
              <a:rPr kumimoji="0" lang="it-IT" sz="1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rPr>
              <a:t>(</a:t>
            </a:r>
            <a:r>
              <a:rPr kumimoji="0" lang="it-IT" sz="18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Linee </a:t>
            </a:r>
            <a:r>
              <a:rPr kumimoji="0" lang="it-IT" sz="1800" b="1"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rPr>
              <a:t>Guida, </a:t>
            </a:r>
            <a:r>
              <a:rPr kumimoji="0" lang="it-IT" sz="18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allegate al DM 12 luglio 2011)</a:t>
            </a:r>
          </a:p>
        </p:txBody>
      </p:sp>
      <p:sp>
        <p:nvSpPr>
          <p:cNvPr id="14" name="Ovale 3"/>
          <p:cNvSpPr>
            <a:spLocks noChangeAspect="1"/>
          </p:cNvSpPr>
          <p:nvPr/>
        </p:nvSpPr>
        <p:spPr>
          <a:xfrm>
            <a:off x="54591" y="109184"/>
            <a:ext cx="2129052" cy="1869743"/>
          </a:xfrm>
          <a:prstGeom prst="ellipse">
            <a:avLst/>
          </a:prstGeom>
          <a:solidFill>
            <a:srgbClr val="0080B1"/>
          </a:solidFill>
          <a:ln w="38100" cap="flat" cmpd="sng" algn="ctr">
            <a:solidFill>
              <a:srgbClr val="FFFFFF"/>
            </a:solidFill>
            <a:prstDash val="solid"/>
          </a:ln>
          <a:effectLst/>
        </p:spPr>
        <p:txBody>
          <a:bodyPr lIns="0" tIns="36000" rIns="0" bIns="36000" rtlCol="0" anchor="ctr"/>
          <a:lstStyle/>
          <a:p>
            <a:pPr algn="ctr">
              <a:defRPr/>
            </a:pPr>
            <a:r>
              <a:rPr lang="it-IT" sz="1600" b="1" kern="0" dirty="0">
                <a:solidFill>
                  <a:srgbClr val="FFFFFF"/>
                </a:solidFill>
                <a:latin typeface="Arial Narrow"/>
              </a:rPr>
              <a:t>PROGETTAZIONE DIDATTICA</a:t>
            </a:r>
          </a:p>
        </p:txBody>
      </p:sp>
    </p:spTree>
    <p:extLst>
      <p:ext uri="{BB962C8B-B14F-4D97-AF65-F5344CB8AC3E}">
        <p14:creationId xmlns:p14="http://schemas.microsoft.com/office/powerpoint/2010/main" val="2660864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lide(fromBottom)">
                                      <p:cBhvr>
                                        <p:cTn id="12" dur="500"/>
                                        <p:tgtEl>
                                          <p:spTgt spid="6"/>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lide(fromBottom)">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ttangolo 1"/>
          <p:cNvSpPr/>
          <p:nvPr/>
        </p:nvSpPr>
        <p:spPr>
          <a:xfrm>
            <a:off x="169223" y="108017"/>
            <a:ext cx="11840807" cy="954107"/>
          </a:xfrm>
          <a:prstGeom prst="rect">
            <a:avLst/>
          </a:prstGeom>
        </p:spPr>
        <p:txBody>
          <a:bodyPr wrap="square">
            <a:spAutoFit/>
          </a:bodyPr>
          <a:lstStyle/>
          <a:p>
            <a:pPr algn="ctr"/>
            <a:r>
              <a:rPr lang="it-IT" sz="2800" b="1" dirty="0" smtClean="0">
                <a:solidFill>
                  <a:srgbClr val="C00000"/>
                </a:solidFill>
                <a:latin typeface="Times New Roman" panose="02020603050405020304" pitchFamily="18" charset="0"/>
                <a:cs typeface="Times New Roman" panose="02020603050405020304" pitchFamily="18" charset="0"/>
              </a:rPr>
              <a:t>PERCHE’ STUDIARE SCIENZE…</a:t>
            </a:r>
          </a:p>
          <a:p>
            <a:pPr algn="ctr"/>
            <a:r>
              <a:rPr lang="it-IT" sz="2800" b="1" dirty="0" smtClean="0">
                <a:solidFill>
                  <a:srgbClr val="C00000"/>
                </a:solidFill>
                <a:latin typeface="Times New Roman" panose="02020603050405020304" pitchFamily="18" charset="0"/>
                <a:cs typeface="Times New Roman" panose="02020603050405020304" pitchFamily="18" charset="0"/>
              </a:rPr>
              <a:t>PERCHE’ STUDIARE «LE LEVE DI III GENERE»</a:t>
            </a:r>
            <a:endParaRPr lang="it-IT" sz="2800" dirty="0">
              <a:solidFill>
                <a:srgbClr val="C00000"/>
              </a:solidFill>
              <a:latin typeface="Times New Roman" panose="02020603050405020304" pitchFamily="18" charset="0"/>
              <a:cs typeface="Times New Roman" panose="02020603050405020304" pitchFamily="18" charset="0"/>
            </a:endParaRPr>
          </a:p>
        </p:txBody>
      </p:sp>
      <p:sp>
        <p:nvSpPr>
          <p:cNvPr id="5" name="Rettangolo arrotondato 4"/>
          <p:cNvSpPr/>
          <p:nvPr/>
        </p:nvSpPr>
        <p:spPr>
          <a:xfrm>
            <a:off x="4312693" y="1136212"/>
            <a:ext cx="7574341" cy="1811710"/>
          </a:xfrm>
          <a:prstGeom prst="roundRect">
            <a:avLst/>
          </a:prstGeo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sz="1600" dirty="0">
                <a:latin typeface="Times New Roman" pitchFamily="18" charset="0"/>
                <a:cs typeface="Times New Roman" pitchFamily="18" charset="0"/>
              </a:rPr>
              <a:t>“</a:t>
            </a:r>
            <a:r>
              <a:rPr lang="it-IT" sz="1600" i="1" dirty="0">
                <a:latin typeface="Times New Roman" pitchFamily="18" charset="0"/>
                <a:cs typeface="Times New Roman" pitchFamily="18" charset="0"/>
              </a:rPr>
              <a:t>L’unico mio merito non è stata l’intelligenza, che … ho subito riconosciuto come mediocre, bensì un enorme </a:t>
            </a:r>
            <a:r>
              <a:rPr lang="it-IT" sz="1600" b="1" i="1" dirty="0">
                <a:latin typeface="Times New Roman" pitchFamily="18" charset="0"/>
                <a:cs typeface="Times New Roman" pitchFamily="18" charset="0"/>
              </a:rPr>
              <a:t>impegno</a:t>
            </a:r>
            <a:r>
              <a:rPr lang="it-IT" sz="1600" i="1" dirty="0">
                <a:latin typeface="Times New Roman" pitchFamily="18" charset="0"/>
                <a:cs typeface="Times New Roman" pitchFamily="18" charset="0"/>
              </a:rPr>
              <a:t>, una costante </a:t>
            </a:r>
            <a:r>
              <a:rPr lang="it-IT" sz="1600" b="1" i="1" dirty="0">
                <a:latin typeface="Times New Roman" pitchFamily="18" charset="0"/>
                <a:cs typeface="Times New Roman" pitchFamily="18" charset="0"/>
              </a:rPr>
              <a:t>fiducia</a:t>
            </a:r>
            <a:r>
              <a:rPr lang="it-IT" sz="1600" i="1" dirty="0">
                <a:latin typeface="Times New Roman" pitchFamily="18" charset="0"/>
                <a:cs typeface="Times New Roman" pitchFamily="18" charset="0"/>
              </a:rPr>
              <a:t>, un grande </a:t>
            </a:r>
            <a:r>
              <a:rPr lang="it-IT" sz="1600" b="1" i="1" dirty="0">
                <a:latin typeface="Times New Roman" pitchFamily="18" charset="0"/>
                <a:cs typeface="Times New Roman" pitchFamily="18" charset="0"/>
              </a:rPr>
              <a:t>ottimismo </a:t>
            </a:r>
            <a:r>
              <a:rPr lang="it-IT" sz="1600" i="1" dirty="0">
                <a:latin typeface="Times New Roman" pitchFamily="18" charset="0"/>
                <a:cs typeface="Times New Roman" pitchFamily="18" charset="0"/>
              </a:rPr>
              <a:t>e </a:t>
            </a:r>
            <a:r>
              <a:rPr lang="it-IT" sz="1600" b="1" i="1" dirty="0">
                <a:latin typeface="Times New Roman" pitchFamily="18" charset="0"/>
                <a:cs typeface="Times New Roman" pitchFamily="18" charset="0"/>
              </a:rPr>
              <a:t>tanta gioia</a:t>
            </a:r>
            <a:r>
              <a:rPr lang="it-IT" sz="1600" i="1" dirty="0" smtClean="0">
                <a:latin typeface="Times New Roman" pitchFamily="18" charset="0"/>
                <a:cs typeface="Times New Roman" pitchFamily="18" charset="0"/>
              </a:rPr>
              <a:t>”</a:t>
            </a:r>
          </a:p>
          <a:p>
            <a:endParaRPr lang="it-IT" sz="1600" dirty="0">
              <a:latin typeface="Times New Roman" pitchFamily="18" charset="0"/>
              <a:cs typeface="Times New Roman" pitchFamily="18" charset="0"/>
            </a:endParaRPr>
          </a:p>
          <a:p>
            <a:r>
              <a:rPr lang="it-IT" sz="1600" i="1" dirty="0" smtClean="0">
                <a:latin typeface="Times New Roman" pitchFamily="18" charset="0"/>
                <a:cs typeface="Times New Roman" pitchFamily="18" charset="0"/>
              </a:rPr>
              <a:t>Rita </a:t>
            </a:r>
            <a:r>
              <a:rPr lang="it-IT" sz="1600" i="1" dirty="0">
                <a:latin typeface="Times New Roman" pitchFamily="18" charset="0"/>
                <a:cs typeface="Times New Roman" pitchFamily="18" charset="0"/>
              </a:rPr>
              <a:t>Levi Montalcini</a:t>
            </a:r>
            <a:r>
              <a:rPr lang="it-IT" sz="1600" dirty="0">
                <a:latin typeface="Times New Roman" pitchFamily="18" charset="0"/>
                <a:cs typeface="Times New Roman" pitchFamily="18" charset="0"/>
              </a:rPr>
              <a:t>, Lectio </a:t>
            </a:r>
            <a:r>
              <a:rPr lang="it-IT" sz="1600" dirty="0" err="1">
                <a:latin typeface="Times New Roman" pitchFamily="18" charset="0"/>
                <a:cs typeface="Times New Roman" pitchFamily="18" charset="0"/>
              </a:rPr>
              <a:t>Magistralis</a:t>
            </a:r>
            <a:r>
              <a:rPr lang="it-IT" sz="1600" dirty="0">
                <a:latin typeface="Times New Roman" pitchFamily="18" charset="0"/>
                <a:cs typeface="Times New Roman" pitchFamily="18" charset="0"/>
              </a:rPr>
              <a:t>, Laurea Specialistica honoris causa in Biotecnologie Industriali, Università Milano-Bicocca, gennaio 2008.</a:t>
            </a:r>
          </a:p>
        </p:txBody>
      </p:sp>
      <p:sp>
        <p:nvSpPr>
          <p:cNvPr id="6" name="Rettangolo arrotondato 5"/>
          <p:cNvSpPr/>
          <p:nvPr/>
        </p:nvSpPr>
        <p:spPr>
          <a:xfrm>
            <a:off x="307975" y="3272163"/>
            <a:ext cx="4195787" cy="3005813"/>
          </a:xfrm>
          <a:prstGeom prst="round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it-IT" dirty="0">
                <a:solidFill>
                  <a:srgbClr val="000000"/>
                </a:solidFill>
                <a:latin typeface="Times New Roman" pitchFamily="18" charset="0"/>
                <a:cs typeface="Times New Roman" pitchFamily="18" charset="0"/>
              </a:rPr>
              <a:t>Questa attività nasce dall’esigenza di far lavorare gli studenti su argomenti che coniughino la matematica con le scienze. </a:t>
            </a:r>
          </a:p>
          <a:p>
            <a:pPr lvl="0" algn="ctr"/>
            <a:r>
              <a:rPr lang="it-IT" dirty="0" smtClean="0">
                <a:solidFill>
                  <a:srgbClr val="000000"/>
                </a:solidFill>
                <a:latin typeface="Times New Roman" pitchFamily="18" charset="0"/>
                <a:cs typeface="Times New Roman" pitchFamily="18" charset="0"/>
              </a:rPr>
              <a:t>Non bisogna sempre «scindere» le </a:t>
            </a:r>
            <a:r>
              <a:rPr lang="it-IT" dirty="0">
                <a:solidFill>
                  <a:srgbClr val="000000"/>
                </a:solidFill>
                <a:latin typeface="Times New Roman" pitchFamily="18" charset="0"/>
                <a:cs typeface="Times New Roman" pitchFamily="18" charset="0"/>
              </a:rPr>
              <a:t>due materie come se non avessero niente in </a:t>
            </a:r>
            <a:r>
              <a:rPr lang="it-IT" dirty="0" smtClean="0">
                <a:solidFill>
                  <a:srgbClr val="000000"/>
                </a:solidFill>
                <a:latin typeface="Times New Roman" pitchFamily="18" charset="0"/>
                <a:cs typeface="Times New Roman" pitchFamily="18" charset="0"/>
              </a:rPr>
              <a:t>comune: è invece importante </a:t>
            </a:r>
            <a:r>
              <a:rPr lang="it-IT" dirty="0">
                <a:solidFill>
                  <a:srgbClr val="000000"/>
                </a:solidFill>
                <a:latin typeface="Times New Roman" pitchFamily="18" charset="0"/>
                <a:cs typeface="Times New Roman" pitchFamily="18" charset="0"/>
              </a:rPr>
              <a:t>far vedere agli studenti quanto la matematica sia utile per risolvere </a:t>
            </a:r>
            <a:r>
              <a:rPr lang="it-IT" dirty="0" smtClean="0">
                <a:solidFill>
                  <a:srgbClr val="000000"/>
                </a:solidFill>
                <a:latin typeface="Times New Roman" pitchFamily="18" charset="0"/>
                <a:cs typeface="Times New Roman" pitchFamily="18" charset="0"/>
              </a:rPr>
              <a:t>«problemi scientifici» </a:t>
            </a:r>
            <a:r>
              <a:rPr lang="it-IT" dirty="0">
                <a:solidFill>
                  <a:srgbClr val="000000"/>
                </a:solidFill>
                <a:latin typeface="Times New Roman" pitchFamily="18" charset="0"/>
                <a:cs typeface="Times New Roman" pitchFamily="18" charset="0"/>
              </a:rPr>
              <a:t>e quanto la matematica è applicabile a problemi di vita </a:t>
            </a:r>
            <a:r>
              <a:rPr lang="it-IT" dirty="0" smtClean="0">
                <a:solidFill>
                  <a:srgbClr val="000000"/>
                </a:solidFill>
                <a:latin typeface="Times New Roman" pitchFamily="18" charset="0"/>
                <a:cs typeface="Times New Roman" pitchFamily="18" charset="0"/>
              </a:rPr>
              <a:t>quotidiana</a:t>
            </a:r>
            <a:endParaRPr lang="it-IT" dirty="0">
              <a:solidFill>
                <a:prstClr val="black"/>
              </a:solidFill>
              <a:latin typeface="Times New Roman" pitchFamily="18" charset="0"/>
              <a:cs typeface="Times New Roman" pitchFamily="18" charset="0"/>
            </a:endParaRPr>
          </a:p>
        </p:txBody>
      </p:sp>
      <p:sp>
        <p:nvSpPr>
          <p:cNvPr id="4" name="AutoShape 4" descr="Risultati immagini per frasi e immagini sulla matematic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 name="AutoShape 6" descr="Risultati immagini per frasi e immagini sulla matematic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1" name="AutoShape 8" descr="Risultati immagini per frasi e immagini sulla matematic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026" name="Picture 2" descr="Immagine correl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071" y="3207234"/>
            <a:ext cx="2729552" cy="2074132"/>
          </a:xfrm>
          <a:prstGeom prst="rect">
            <a:avLst/>
          </a:prstGeom>
          <a:noFill/>
          <a:extLst>
            <a:ext uri="{909E8E84-426E-40DD-AFC4-6F175D3DCCD1}">
              <a14:hiddenFill xmlns:a14="http://schemas.microsoft.com/office/drawing/2010/main">
                <a:solidFill>
                  <a:srgbClr val="FFFFFF"/>
                </a:solidFill>
              </a14:hiddenFill>
            </a:ext>
          </a:extLst>
        </p:spPr>
      </p:pic>
      <p:sp>
        <p:nvSpPr>
          <p:cNvPr id="12" name="Ovale 6"/>
          <p:cNvSpPr>
            <a:spLocks noChangeAspect="1"/>
          </p:cNvSpPr>
          <p:nvPr/>
        </p:nvSpPr>
        <p:spPr>
          <a:xfrm>
            <a:off x="1009930" y="1057290"/>
            <a:ext cx="2129051" cy="2054408"/>
          </a:xfrm>
          <a:prstGeom prst="ellipse">
            <a:avLst/>
          </a:prstGeom>
          <a:solidFill>
            <a:srgbClr val="0080B1"/>
          </a:solidFill>
          <a:ln w="38100" cap="flat" cmpd="sng" algn="ctr">
            <a:solidFill>
              <a:srgbClr val="FFFFFF"/>
            </a:solidFill>
            <a:prstDash val="solid"/>
          </a:ln>
          <a:effectLst/>
        </p:spPr>
        <p:txBody>
          <a:bodyPr lIns="0" tIns="36000" rIns="0" bIns="36000" rtlCol="0" anchor="ctr"/>
          <a:lstStyle/>
          <a:p>
            <a:pPr algn="ctr">
              <a:defRPr/>
            </a:pPr>
            <a:r>
              <a:rPr lang="it-IT" sz="1600" b="1" kern="0" dirty="0">
                <a:solidFill>
                  <a:srgbClr val="FFFFFF"/>
                </a:solidFill>
                <a:latin typeface="Arial Narrow"/>
              </a:rPr>
              <a:t>LEZIONE SIMULATA</a:t>
            </a:r>
          </a:p>
        </p:txBody>
      </p:sp>
      <p:sp>
        <p:nvSpPr>
          <p:cNvPr id="13" name="Rettangolo 12"/>
          <p:cNvSpPr/>
          <p:nvPr/>
        </p:nvSpPr>
        <p:spPr>
          <a:xfrm>
            <a:off x="7697337" y="3119043"/>
            <a:ext cx="4271749" cy="707886"/>
          </a:xfrm>
          <a:prstGeom prst="rect">
            <a:avLst/>
          </a:prstGeom>
        </p:spPr>
        <p:txBody>
          <a:bodyPr wrap="square">
            <a:spAutoFit/>
          </a:bodyPr>
          <a:lstStyle/>
          <a:p>
            <a:pPr algn="ctr"/>
            <a:r>
              <a:rPr lang="it-IT" sz="2000" b="1" dirty="0">
                <a:solidFill>
                  <a:srgbClr val="002060"/>
                </a:solidFill>
                <a:latin typeface="Times New Roman" panose="02020603050405020304" pitchFamily="18" charset="0"/>
                <a:cs typeface="Times New Roman" panose="02020603050405020304" pitchFamily="18" charset="0"/>
              </a:rPr>
              <a:t>LE FASI DI </a:t>
            </a:r>
            <a:r>
              <a:rPr lang="it-IT" sz="2000" b="1" dirty="0" smtClean="0">
                <a:solidFill>
                  <a:srgbClr val="002060"/>
                </a:solidFill>
                <a:latin typeface="Times New Roman" panose="02020603050405020304" pitchFamily="18" charset="0"/>
                <a:cs typeface="Times New Roman" panose="02020603050405020304" pitchFamily="18" charset="0"/>
              </a:rPr>
              <a:t>LAVORO…IN PRATICA!!</a:t>
            </a:r>
            <a:endParaRPr lang="it-IT" sz="2000" dirty="0">
              <a:solidFill>
                <a:srgbClr val="002060"/>
              </a:solidFill>
            </a:endParaRPr>
          </a:p>
        </p:txBody>
      </p:sp>
      <p:sp>
        <p:nvSpPr>
          <p:cNvPr id="14" name="Titolo 1"/>
          <p:cNvSpPr txBox="1">
            <a:spLocks/>
          </p:cNvSpPr>
          <p:nvPr/>
        </p:nvSpPr>
        <p:spPr>
          <a:xfrm>
            <a:off x="7574507" y="3815927"/>
            <a:ext cx="4435523" cy="491322"/>
          </a:xfrm>
          <a:prstGeom prst="rect">
            <a:avLst/>
          </a:prstGeom>
        </p:spPr>
        <p:txBody>
          <a:bodyPr>
            <a:normAutofit fontScale="70000" lnSpcReduction="2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0"/>
            <a:r>
              <a:rPr lang="it-IT" sz="2200" dirty="0" smtClean="0">
                <a:solidFill>
                  <a:srgbClr val="002060"/>
                </a:solidFill>
                <a:latin typeface="Times New Roman" panose="02020603050405020304" pitchFamily="18" charset="0"/>
                <a:cs typeface="Times New Roman" panose="02020603050405020304" pitchFamily="18" charset="0"/>
              </a:rPr>
              <a:t>La seguente Unità di Apprendimento si articola in attività scandite in quattro fasi:</a:t>
            </a:r>
            <a:endParaRPr lang="it-IT" sz="4000" dirty="0">
              <a:solidFill>
                <a:srgbClr val="002060"/>
              </a:solidFill>
              <a:latin typeface="Times New Roman" panose="02020603050405020304" pitchFamily="18" charset="0"/>
              <a:cs typeface="Times New Roman" panose="02020603050405020304" pitchFamily="18" charset="0"/>
            </a:endParaRPr>
          </a:p>
        </p:txBody>
      </p:sp>
      <p:sp>
        <p:nvSpPr>
          <p:cNvPr id="7" name="Rettangolo 6"/>
          <p:cNvSpPr/>
          <p:nvPr/>
        </p:nvSpPr>
        <p:spPr>
          <a:xfrm>
            <a:off x="7574507" y="4353666"/>
            <a:ext cx="4490113" cy="2308324"/>
          </a:xfrm>
          <a:prstGeom prst="rect">
            <a:avLst/>
          </a:prstGeom>
        </p:spPr>
        <p:txBody>
          <a:bodyPr wrap="square">
            <a:spAutoFit/>
          </a:bodyPr>
          <a:lstStyle/>
          <a:p>
            <a:pPr marL="285750" indent="-285750">
              <a:buFont typeface="Wingdings" pitchFamily="2" charset="2"/>
              <a:buChar char="Ø"/>
            </a:pPr>
            <a:r>
              <a:rPr lang="it-IT" b="1" dirty="0">
                <a:solidFill>
                  <a:srgbClr val="002060"/>
                </a:solidFill>
                <a:latin typeface="Times New Roman" panose="02020603050405020304" pitchFamily="18" charset="0"/>
                <a:cs typeface="Times New Roman" panose="02020603050405020304" pitchFamily="18" charset="0"/>
              </a:rPr>
              <a:t>FASE </a:t>
            </a:r>
            <a:r>
              <a:rPr lang="it-IT" b="1" dirty="0" smtClean="0">
                <a:solidFill>
                  <a:srgbClr val="002060"/>
                </a:solidFill>
                <a:latin typeface="Times New Roman" panose="02020603050405020304" pitchFamily="18" charset="0"/>
                <a:cs typeface="Times New Roman" panose="02020603050405020304" pitchFamily="18" charset="0"/>
              </a:rPr>
              <a:t>PRELIMINARE</a:t>
            </a:r>
          </a:p>
          <a:p>
            <a:endParaRPr lang="it-IT" b="1" dirty="0" smtClean="0">
              <a:solidFill>
                <a:srgbClr val="002060"/>
              </a:solidFill>
              <a:latin typeface="Times New Roman" panose="02020603050405020304" pitchFamily="18" charset="0"/>
              <a:cs typeface="Times New Roman" panose="02020603050405020304" pitchFamily="18" charset="0"/>
            </a:endParaRPr>
          </a:p>
          <a:p>
            <a:pPr marL="285750" indent="-285750">
              <a:buFont typeface="Wingdings" pitchFamily="2" charset="2"/>
              <a:buChar char="Ø"/>
            </a:pPr>
            <a:r>
              <a:rPr lang="it-IT" b="1" dirty="0" smtClean="0">
                <a:solidFill>
                  <a:srgbClr val="002060"/>
                </a:solidFill>
                <a:latin typeface="Times New Roman" panose="02020603050405020304" pitchFamily="18" charset="0"/>
                <a:cs typeface="Times New Roman" panose="02020603050405020304" pitchFamily="18" charset="0"/>
              </a:rPr>
              <a:t>FASE </a:t>
            </a:r>
            <a:r>
              <a:rPr lang="it-IT" b="1" dirty="0">
                <a:solidFill>
                  <a:srgbClr val="002060"/>
                </a:solidFill>
                <a:latin typeface="Times New Roman" panose="02020603050405020304" pitchFamily="18" charset="0"/>
                <a:cs typeface="Times New Roman" panose="02020603050405020304" pitchFamily="18" charset="0"/>
              </a:rPr>
              <a:t>DELLA </a:t>
            </a:r>
            <a:r>
              <a:rPr lang="it-IT" b="1" dirty="0" smtClean="0">
                <a:solidFill>
                  <a:srgbClr val="002060"/>
                </a:solidFill>
                <a:latin typeface="Times New Roman" panose="02020603050405020304" pitchFamily="18" charset="0"/>
                <a:cs typeface="Times New Roman" panose="02020603050405020304" pitchFamily="18" charset="0"/>
              </a:rPr>
              <a:t>MOTIVAZIONE</a:t>
            </a:r>
          </a:p>
          <a:p>
            <a:pPr marL="285750" indent="-285750">
              <a:buFont typeface="Wingdings" pitchFamily="2" charset="2"/>
              <a:buChar char="Ø"/>
            </a:pPr>
            <a:endParaRPr lang="it-IT" dirty="0">
              <a:solidFill>
                <a:srgbClr val="002060"/>
              </a:solidFill>
              <a:latin typeface="Times New Roman" panose="02020603050405020304" pitchFamily="18" charset="0"/>
              <a:cs typeface="Times New Roman" panose="02020603050405020304" pitchFamily="18" charset="0"/>
            </a:endParaRPr>
          </a:p>
          <a:p>
            <a:pPr marL="285750" indent="-285750">
              <a:buFont typeface="Wingdings" pitchFamily="2" charset="2"/>
              <a:buChar char="Ø"/>
            </a:pPr>
            <a:r>
              <a:rPr lang="it-IT" b="1" dirty="0" smtClean="0">
                <a:solidFill>
                  <a:srgbClr val="002060"/>
                </a:solidFill>
                <a:latin typeface="Times New Roman" panose="02020603050405020304" pitchFamily="18" charset="0"/>
                <a:cs typeface="Times New Roman" panose="02020603050405020304" pitchFamily="18" charset="0"/>
              </a:rPr>
              <a:t>FASE </a:t>
            </a:r>
            <a:r>
              <a:rPr lang="it-IT" b="1" dirty="0">
                <a:solidFill>
                  <a:srgbClr val="002060"/>
                </a:solidFill>
                <a:latin typeface="Times New Roman" panose="02020603050405020304" pitchFamily="18" charset="0"/>
                <a:cs typeface="Times New Roman" panose="02020603050405020304" pitchFamily="18" charset="0"/>
              </a:rPr>
              <a:t>DELLO SVILUPPO </a:t>
            </a:r>
            <a:r>
              <a:rPr lang="it-IT" b="1" dirty="0" smtClean="0">
                <a:solidFill>
                  <a:srgbClr val="002060"/>
                </a:solidFill>
                <a:latin typeface="Times New Roman" panose="02020603050405020304" pitchFamily="18" charset="0"/>
                <a:cs typeface="Times New Roman" panose="02020603050405020304" pitchFamily="18" charset="0"/>
              </a:rPr>
              <a:t>(lezione frontale) E FASE OPERATIVA</a:t>
            </a:r>
          </a:p>
          <a:p>
            <a:pPr marL="285750" indent="-285750">
              <a:buFont typeface="Wingdings" pitchFamily="2" charset="2"/>
              <a:buChar char="Ø"/>
            </a:pPr>
            <a:endParaRPr lang="it-IT" dirty="0">
              <a:solidFill>
                <a:srgbClr val="002060"/>
              </a:solidFill>
              <a:latin typeface="Times New Roman" panose="02020603050405020304" pitchFamily="18" charset="0"/>
              <a:cs typeface="Times New Roman" panose="02020603050405020304" pitchFamily="18" charset="0"/>
            </a:endParaRPr>
          </a:p>
          <a:p>
            <a:pPr marL="285750" indent="-285750">
              <a:buFont typeface="Wingdings" pitchFamily="2" charset="2"/>
              <a:buChar char="Ø"/>
            </a:pPr>
            <a:r>
              <a:rPr lang="it-IT" b="1" dirty="0" smtClean="0">
                <a:solidFill>
                  <a:srgbClr val="002060"/>
                </a:solidFill>
                <a:latin typeface="Times New Roman" panose="02020603050405020304" pitchFamily="18" charset="0"/>
                <a:cs typeface="Times New Roman" panose="02020603050405020304" pitchFamily="18" charset="0"/>
              </a:rPr>
              <a:t>FASE </a:t>
            </a:r>
            <a:r>
              <a:rPr lang="it-IT" b="1" dirty="0">
                <a:solidFill>
                  <a:srgbClr val="002060"/>
                </a:solidFill>
                <a:latin typeface="Times New Roman" panose="02020603050405020304" pitchFamily="18" charset="0"/>
                <a:cs typeface="Times New Roman" panose="02020603050405020304" pitchFamily="18" charset="0"/>
              </a:rPr>
              <a:t>DELLA </a:t>
            </a:r>
            <a:r>
              <a:rPr lang="it-IT" b="1" dirty="0" smtClean="0">
                <a:solidFill>
                  <a:srgbClr val="002060"/>
                </a:solidFill>
                <a:latin typeface="Times New Roman" panose="02020603050405020304" pitchFamily="18" charset="0"/>
                <a:cs typeface="Times New Roman" panose="02020603050405020304" pitchFamily="18" charset="0"/>
              </a:rPr>
              <a:t>VERIFICA</a:t>
            </a:r>
          </a:p>
        </p:txBody>
      </p:sp>
    </p:spTree>
    <p:extLst>
      <p:ext uri="{BB962C8B-B14F-4D97-AF65-F5344CB8AC3E}">
        <p14:creationId xmlns:p14="http://schemas.microsoft.com/office/powerpoint/2010/main" val="4094301885"/>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asellaDiTesto 2"/>
          <p:cNvSpPr txBox="1"/>
          <p:nvPr/>
        </p:nvSpPr>
        <p:spPr>
          <a:xfrm>
            <a:off x="2291937" y="144414"/>
            <a:ext cx="7588333" cy="1015663"/>
          </a:xfrm>
          <a:prstGeom prst="rect">
            <a:avLst/>
          </a:prstGeom>
          <a:noFill/>
          <a:ln w="22225">
            <a:solidFill>
              <a:schemeClr val="tx2"/>
            </a:solidFill>
          </a:ln>
        </p:spPr>
        <p:txBody>
          <a:bodyPr wrap="square" rtlCol="0">
            <a:spAutoFit/>
          </a:bodyPr>
          <a:lstStyle/>
          <a:p>
            <a:pPr algn="ctr"/>
            <a:r>
              <a:rPr lang="it-IT" sz="3000" b="1" i="1" dirty="0" smtClean="0">
                <a:solidFill>
                  <a:srgbClr val="C00000"/>
                </a:solidFill>
                <a:latin typeface="Times New Roman" panose="02020603050405020304" pitchFamily="18" charset="0"/>
                <a:cs typeface="Times New Roman" panose="02020603050405020304" pitchFamily="18" charset="0"/>
              </a:rPr>
              <a:t>Unità di apprendimento: </a:t>
            </a:r>
          </a:p>
          <a:p>
            <a:pPr algn="ctr"/>
            <a:r>
              <a:rPr lang="it-IT" sz="3000" b="1" i="1" dirty="0" smtClean="0">
                <a:solidFill>
                  <a:srgbClr val="C00000"/>
                </a:solidFill>
                <a:latin typeface="Times New Roman" panose="02020603050405020304" pitchFamily="18" charset="0"/>
                <a:cs typeface="Times New Roman" panose="02020603050405020304" pitchFamily="18" charset="0"/>
              </a:rPr>
              <a:t>LE LEVE</a:t>
            </a:r>
            <a:endParaRPr lang="it-IT" sz="3000" b="1" i="1" dirty="0">
              <a:solidFill>
                <a:srgbClr val="C00000"/>
              </a:solidFill>
              <a:latin typeface="Times New Roman" panose="02020603050405020304" pitchFamily="18" charset="0"/>
              <a:cs typeface="Times New Roman" panose="02020603050405020304" pitchFamily="18" charset="0"/>
            </a:endParaRPr>
          </a:p>
        </p:txBody>
      </p:sp>
      <p:sp>
        <p:nvSpPr>
          <p:cNvPr id="27" name="CasellaDiTesto 26"/>
          <p:cNvSpPr txBox="1"/>
          <p:nvPr/>
        </p:nvSpPr>
        <p:spPr>
          <a:xfrm>
            <a:off x="354842" y="1865339"/>
            <a:ext cx="2552131" cy="2585323"/>
          </a:xfrm>
          <a:prstGeom prst="rect">
            <a:avLst/>
          </a:prstGeom>
          <a:noFill/>
          <a:ln w="25400">
            <a:solidFill>
              <a:srgbClr val="FFC000"/>
            </a:solidFill>
          </a:ln>
        </p:spPr>
        <p:txBody>
          <a:bodyPr wrap="square" rtlCol="0">
            <a:spAutoFit/>
          </a:bodyPr>
          <a:lstStyle/>
          <a:p>
            <a:pPr marL="285750" indent="-285750">
              <a:lnSpc>
                <a:spcPct val="150000"/>
              </a:lnSpc>
              <a:buFont typeface="Wingdings" panose="05000000000000000000" pitchFamily="2" charset="2"/>
              <a:buChar char="Ø"/>
            </a:pPr>
            <a:r>
              <a:rPr lang="it-IT" b="1" dirty="0" smtClean="0">
                <a:latin typeface="Times New Roman" panose="02020603050405020304" pitchFamily="18" charset="0"/>
                <a:cs typeface="Times New Roman" panose="02020603050405020304" pitchFamily="18" charset="0"/>
              </a:rPr>
              <a:t>PREMESSA</a:t>
            </a:r>
          </a:p>
          <a:p>
            <a:pPr marL="285750" indent="-285750">
              <a:lnSpc>
                <a:spcPct val="150000"/>
              </a:lnSpc>
              <a:buFont typeface="Wingdings" panose="05000000000000000000" pitchFamily="2" charset="2"/>
              <a:buChar char="Ø"/>
            </a:pPr>
            <a:r>
              <a:rPr lang="it-IT" b="1" dirty="0" smtClean="0">
                <a:latin typeface="Times New Roman" panose="02020603050405020304" pitchFamily="18" charset="0"/>
                <a:cs typeface="Times New Roman" panose="02020603050405020304" pitchFamily="18" charset="0"/>
              </a:rPr>
              <a:t>CLASSE E DESTINATARI</a:t>
            </a:r>
          </a:p>
          <a:p>
            <a:pPr marL="285750" indent="-285750">
              <a:lnSpc>
                <a:spcPct val="150000"/>
              </a:lnSpc>
              <a:buFont typeface="Wingdings" panose="05000000000000000000" pitchFamily="2" charset="2"/>
              <a:buChar char="Ø"/>
            </a:pPr>
            <a:r>
              <a:rPr lang="it-IT" b="1" dirty="0" smtClean="0">
                <a:latin typeface="Times New Roman" panose="02020603050405020304" pitchFamily="18" charset="0"/>
                <a:cs typeface="Times New Roman" panose="02020603050405020304" pitchFamily="18" charset="0"/>
              </a:rPr>
              <a:t>BES</a:t>
            </a:r>
          </a:p>
          <a:p>
            <a:pPr>
              <a:lnSpc>
                <a:spcPct val="150000"/>
              </a:lnSpc>
            </a:pPr>
            <a:r>
              <a:rPr lang="it-IT" b="1" dirty="0">
                <a:latin typeface="Times New Roman" panose="02020603050405020304" pitchFamily="18" charset="0"/>
                <a:cs typeface="Times New Roman" panose="02020603050405020304" pitchFamily="18" charset="0"/>
              </a:rPr>
              <a:t> </a:t>
            </a:r>
            <a:r>
              <a:rPr lang="it-IT" b="1" dirty="0" smtClean="0">
                <a:latin typeface="Times New Roman" panose="02020603050405020304" pitchFamily="18" charset="0"/>
                <a:cs typeface="Times New Roman" panose="02020603050405020304" pitchFamily="18" charset="0"/>
              </a:rPr>
              <a:t>    - DISABILITA’</a:t>
            </a:r>
          </a:p>
          <a:p>
            <a:pPr>
              <a:lnSpc>
                <a:spcPct val="150000"/>
              </a:lnSpc>
            </a:pPr>
            <a:r>
              <a:rPr lang="it-IT" b="1" dirty="0">
                <a:latin typeface="Times New Roman" panose="02020603050405020304" pitchFamily="18" charset="0"/>
                <a:cs typeface="Times New Roman" panose="02020603050405020304" pitchFamily="18" charset="0"/>
              </a:rPr>
              <a:t> </a:t>
            </a:r>
            <a:r>
              <a:rPr lang="it-IT" b="1" dirty="0" smtClean="0">
                <a:latin typeface="Times New Roman" panose="02020603050405020304" pitchFamily="18" charset="0"/>
                <a:cs typeface="Times New Roman" panose="02020603050405020304" pitchFamily="18" charset="0"/>
              </a:rPr>
              <a:t>    - DSA</a:t>
            </a:r>
            <a:endParaRPr lang="it-IT" b="1" dirty="0">
              <a:latin typeface="Times New Roman" panose="02020603050405020304" pitchFamily="18" charset="0"/>
              <a:cs typeface="Times New Roman" panose="02020603050405020304" pitchFamily="18" charset="0"/>
            </a:endParaRPr>
          </a:p>
        </p:txBody>
      </p:sp>
      <p:sp>
        <p:nvSpPr>
          <p:cNvPr id="28" name="CasellaDiTesto 27"/>
          <p:cNvSpPr txBox="1"/>
          <p:nvPr/>
        </p:nvSpPr>
        <p:spPr>
          <a:xfrm>
            <a:off x="3070746" y="2479499"/>
            <a:ext cx="5526589" cy="3831818"/>
          </a:xfrm>
          <a:prstGeom prst="rect">
            <a:avLst/>
          </a:prstGeom>
          <a:noFill/>
          <a:ln w="25400">
            <a:solidFill>
              <a:srgbClr val="00B050"/>
            </a:solidFill>
          </a:ln>
        </p:spPr>
        <p:txBody>
          <a:bodyPr wrap="square" rtlCol="0">
            <a:spAutoFit/>
          </a:bodyPr>
          <a:lstStyle/>
          <a:p>
            <a:pPr marL="285750" indent="-285750">
              <a:lnSpc>
                <a:spcPct val="150000"/>
              </a:lnSpc>
              <a:buFont typeface="Wingdings" panose="05000000000000000000" pitchFamily="2" charset="2"/>
              <a:buChar char="Ø"/>
            </a:pPr>
            <a:r>
              <a:rPr lang="it-IT" b="1" dirty="0" smtClean="0">
                <a:latin typeface="Times New Roman" panose="02020603050405020304" pitchFamily="18" charset="0"/>
                <a:cs typeface="Times New Roman" panose="02020603050405020304" pitchFamily="18" charset="0"/>
              </a:rPr>
              <a:t>OBIETTIVI</a:t>
            </a:r>
          </a:p>
          <a:p>
            <a:pPr marL="285750" indent="-285750">
              <a:lnSpc>
                <a:spcPct val="150000"/>
              </a:lnSpc>
              <a:buFont typeface="Wingdings" panose="05000000000000000000" pitchFamily="2" charset="2"/>
              <a:buChar char="Ø"/>
            </a:pPr>
            <a:r>
              <a:rPr lang="it-IT" b="1" dirty="0" smtClean="0">
                <a:latin typeface="Times New Roman" panose="02020603050405020304" pitchFamily="18" charset="0"/>
                <a:cs typeface="Times New Roman" panose="02020603050405020304" pitchFamily="18" charset="0"/>
              </a:rPr>
              <a:t>PREREQUISITI</a:t>
            </a:r>
          </a:p>
          <a:p>
            <a:pPr marL="285750" indent="-285750">
              <a:lnSpc>
                <a:spcPct val="150000"/>
              </a:lnSpc>
              <a:buFont typeface="Wingdings" panose="05000000000000000000" pitchFamily="2" charset="2"/>
              <a:buChar char="Ø"/>
            </a:pPr>
            <a:r>
              <a:rPr lang="it-IT" b="1" dirty="0" smtClean="0">
                <a:latin typeface="Times New Roman" panose="02020603050405020304" pitchFamily="18" charset="0"/>
                <a:cs typeface="Times New Roman" panose="02020603050405020304" pitchFamily="18" charset="0"/>
              </a:rPr>
              <a:t>FASI DI LAVORO E SPAZI</a:t>
            </a:r>
          </a:p>
          <a:p>
            <a:pPr marL="285750" indent="-285750">
              <a:lnSpc>
                <a:spcPct val="150000"/>
              </a:lnSpc>
              <a:buFont typeface="Wingdings" panose="05000000000000000000" pitchFamily="2" charset="2"/>
              <a:buChar char="Ø"/>
            </a:pPr>
            <a:r>
              <a:rPr lang="it-IT" b="1" dirty="0" smtClean="0">
                <a:latin typeface="Times New Roman" panose="02020603050405020304" pitchFamily="18" charset="0"/>
                <a:cs typeface="Times New Roman" panose="02020603050405020304" pitchFamily="18" charset="0"/>
              </a:rPr>
              <a:t>STRUMENTI</a:t>
            </a:r>
          </a:p>
          <a:p>
            <a:pPr marL="285750" indent="-285750">
              <a:lnSpc>
                <a:spcPct val="150000"/>
              </a:lnSpc>
              <a:buFont typeface="Wingdings" panose="05000000000000000000" pitchFamily="2" charset="2"/>
              <a:buChar char="Ø"/>
            </a:pPr>
            <a:r>
              <a:rPr lang="it-IT" b="1" dirty="0" smtClean="0">
                <a:latin typeface="Times New Roman" panose="02020603050405020304" pitchFamily="18" charset="0"/>
                <a:cs typeface="Times New Roman" panose="02020603050405020304" pitchFamily="18" charset="0"/>
              </a:rPr>
              <a:t>METODI E STRATEGIE</a:t>
            </a:r>
          </a:p>
          <a:p>
            <a:pPr marL="285750" indent="-285750">
              <a:lnSpc>
                <a:spcPct val="150000"/>
              </a:lnSpc>
              <a:buFont typeface="Wingdings" panose="05000000000000000000" pitchFamily="2" charset="2"/>
              <a:buChar char="Ø"/>
            </a:pPr>
            <a:r>
              <a:rPr lang="it-IT" b="1" dirty="0" smtClean="0">
                <a:latin typeface="Times New Roman" panose="02020603050405020304" pitchFamily="18" charset="0"/>
                <a:cs typeface="Times New Roman" panose="02020603050405020304" pitchFamily="18" charset="0"/>
              </a:rPr>
              <a:t>VERIFICHE E VALUTAZIONI</a:t>
            </a:r>
          </a:p>
          <a:p>
            <a:pPr>
              <a:lnSpc>
                <a:spcPct val="150000"/>
              </a:lnSpc>
            </a:pPr>
            <a:r>
              <a:rPr lang="it-IT" b="1" dirty="0">
                <a:latin typeface="Times New Roman" panose="02020603050405020304" pitchFamily="18" charset="0"/>
                <a:cs typeface="Times New Roman" panose="02020603050405020304" pitchFamily="18" charset="0"/>
              </a:rPr>
              <a:t> </a:t>
            </a:r>
            <a:r>
              <a:rPr lang="it-IT" b="1" dirty="0" smtClean="0">
                <a:latin typeface="Times New Roman" panose="02020603050405020304" pitchFamily="18" charset="0"/>
                <a:cs typeface="Times New Roman" panose="02020603050405020304" pitchFamily="18" charset="0"/>
              </a:rPr>
              <a:t>   - RECUPERO</a:t>
            </a:r>
          </a:p>
          <a:p>
            <a:pPr>
              <a:lnSpc>
                <a:spcPct val="150000"/>
              </a:lnSpc>
            </a:pPr>
            <a:r>
              <a:rPr lang="it-IT" b="1" dirty="0">
                <a:latin typeface="Times New Roman" panose="02020603050405020304" pitchFamily="18" charset="0"/>
                <a:cs typeface="Times New Roman" panose="02020603050405020304" pitchFamily="18" charset="0"/>
              </a:rPr>
              <a:t> </a:t>
            </a:r>
            <a:r>
              <a:rPr lang="it-IT" b="1" dirty="0" smtClean="0">
                <a:latin typeface="Times New Roman" panose="02020603050405020304" pitchFamily="18" charset="0"/>
                <a:cs typeface="Times New Roman" panose="02020603050405020304" pitchFamily="18" charset="0"/>
              </a:rPr>
              <a:t>   - POTENZIAMENTO </a:t>
            </a:r>
          </a:p>
          <a:p>
            <a:pPr>
              <a:lnSpc>
                <a:spcPct val="150000"/>
              </a:lnSpc>
            </a:pPr>
            <a:r>
              <a:rPr lang="it-IT" b="1" dirty="0">
                <a:latin typeface="Times New Roman" panose="02020603050405020304" pitchFamily="18" charset="0"/>
                <a:cs typeface="Times New Roman" panose="02020603050405020304" pitchFamily="18" charset="0"/>
              </a:rPr>
              <a:t> </a:t>
            </a:r>
            <a:r>
              <a:rPr lang="it-IT" b="1" dirty="0" smtClean="0">
                <a:latin typeface="Times New Roman" panose="02020603050405020304" pitchFamily="18" charset="0"/>
                <a:cs typeface="Times New Roman" panose="02020603050405020304" pitchFamily="18" charset="0"/>
              </a:rPr>
              <a:t>   - CONSOLIDAMENTO</a:t>
            </a:r>
          </a:p>
        </p:txBody>
      </p:sp>
      <p:sp>
        <p:nvSpPr>
          <p:cNvPr id="29" name="CasellaDiTesto 28"/>
          <p:cNvSpPr txBox="1"/>
          <p:nvPr/>
        </p:nvSpPr>
        <p:spPr>
          <a:xfrm>
            <a:off x="8858990" y="1943867"/>
            <a:ext cx="3016333" cy="3366563"/>
          </a:xfrm>
          <a:prstGeom prst="rect">
            <a:avLst/>
          </a:prstGeom>
          <a:noFill/>
          <a:ln w="25400">
            <a:solidFill>
              <a:srgbClr val="7030A0"/>
            </a:solidFill>
          </a:ln>
        </p:spPr>
        <p:txBody>
          <a:bodyPr wrap="square" rtlCol="0">
            <a:spAutoFit/>
          </a:bodyPr>
          <a:lstStyle/>
          <a:p>
            <a:pPr>
              <a:lnSpc>
                <a:spcPct val="150000"/>
              </a:lnSpc>
            </a:pPr>
            <a:endParaRPr lang="it-IT" b="1" dirty="0" smtClean="0">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Ø"/>
            </a:pPr>
            <a:endParaRPr lang="it-IT" b="1" dirty="0" smtClean="0">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Ø"/>
            </a:pPr>
            <a:endParaRPr lang="it-IT" b="1" dirty="0">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Ø"/>
            </a:pPr>
            <a:endParaRPr lang="it-IT" b="1" dirty="0" smtClean="0">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Ø"/>
            </a:pPr>
            <a:endParaRPr lang="it-IT" b="1" dirty="0">
              <a:latin typeface="Times New Roman" panose="02020603050405020304" pitchFamily="18" charset="0"/>
              <a:cs typeface="Times New Roman" panose="02020603050405020304" pitchFamily="18" charset="0"/>
            </a:endParaRPr>
          </a:p>
          <a:p>
            <a:pPr>
              <a:lnSpc>
                <a:spcPct val="150000"/>
              </a:lnSpc>
            </a:pPr>
            <a:endParaRPr lang="it-IT" b="1" dirty="0">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Ø"/>
            </a:pPr>
            <a:r>
              <a:rPr lang="it-IT" b="1" dirty="0" smtClean="0">
                <a:latin typeface="Times New Roman" panose="02020603050405020304" pitchFamily="18" charset="0"/>
                <a:cs typeface="Times New Roman" panose="02020603050405020304" pitchFamily="18" charset="0"/>
              </a:rPr>
              <a:t>COLLEGAMENTI INTERDISCIPLINARI</a:t>
            </a:r>
          </a:p>
        </p:txBody>
      </p:sp>
      <p:sp>
        <p:nvSpPr>
          <p:cNvPr id="7" name="CasellaDiTesto 6"/>
          <p:cNvSpPr txBox="1"/>
          <p:nvPr/>
        </p:nvSpPr>
        <p:spPr>
          <a:xfrm>
            <a:off x="8529095" y="5831630"/>
            <a:ext cx="3794168" cy="523220"/>
          </a:xfrm>
          <a:prstGeom prst="rect">
            <a:avLst/>
          </a:prstGeom>
          <a:noFill/>
        </p:spPr>
        <p:txBody>
          <a:bodyPr wrap="square" rtlCol="0">
            <a:spAutoFit/>
          </a:bodyPr>
          <a:lstStyle/>
          <a:p>
            <a:pPr algn="ctr"/>
            <a:r>
              <a:rPr lang="it-IT" sz="2800" b="1" dirty="0" smtClean="0">
                <a:latin typeface="Times New Roman" panose="02020603050405020304" pitchFamily="18" charset="0"/>
                <a:cs typeface="Times New Roman" panose="02020603050405020304" pitchFamily="18" charset="0"/>
              </a:rPr>
              <a:t>PREMESSA…</a:t>
            </a:r>
            <a:endParaRPr lang="it-IT" sz="2800" b="1" dirty="0">
              <a:latin typeface="Times New Roman" panose="02020603050405020304" pitchFamily="18" charset="0"/>
              <a:cs typeface="Times New Roman" panose="02020603050405020304" pitchFamily="18" charset="0"/>
            </a:endParaRPr>
          </a:p>
        </p:txBody>
      </p:sp>
      <p:sp>
        <p:nvSpPr>
          <p:cNvPr id="8" name="Ovale 3"/>
          <p:cNvSpPr>
            <a:spLocks noChangeAspect="1"/>
          </p:cNvSpPr>
          <p:nvPr/>
        </p:nvSpPr>
        <p:spPr>
          <a:xfrm>
            <a:off x="6441746" y="3179931"/>
            <a:ext cx="2088108" cy="2019868"/>
          </a:xfrm>
          <a:prstGeom prst="ellipse">
            <a:avLst/>
          </a:prstGeom>
          <a:solidFill>
            <a:srgbClr val="0080B1"/>
          </a:solidFill>
          <a:ln w="38100" cap="flat" cmpd="sng" algn="ctr">
            <a:solidFill>
              <a:srgbClr val="FFFFFF"/>
            </a:solidFill>
            <a:prstDash val="solid"/>
          </a:ln>
          <a:effectLst/>
        </p:spPr>
        <p:txBody>
          <a:bodyPr lIns="0" tIns="36000" rIns="0" bIns="36000" rtlCol="0" anchor="ctr"/>
          <a:lstStyle/>
          <a:p>
            <a:pPr algn="ctr">
              <a:defRPr/>
            </a:pPr>
            <a:r>
              <a:rPr lang="it-IT" sz="1600" b="1" kern="0" dirty="0">
                <a:solidFill>
                  <a:srgbClr val="FFFFFF"/>
                </a:solidFill>
                <a:latin typeface="Arial Narrow"/>
              </a:rPr>
              <a:t>PROGETTAZIONE DIDATTICA</a:t>
            </a:r>
          </a:p>
        </p:txBody>
      </p:sp>
      <p:sp>
        <p:nvSpPr>
          <p:cNvPr id="9" name="Ovale 6"/>
          <p:cNvSpPr>
            <a:spLocks noChangeAspect="1"/>
          </p:cNvSpPr>
          <p:nvPr/>
        </p:nvSpPr>
        <p:spPr>
          <a:xfrm>
            <a:off x="9307773" y="2151947"/>
            <a:ext cx="2129051" cy="2054408"/>
          </a:xfrm>
          <a:prstGeom prst="ellipse">
            <a:avLst/>
          </a:prstGeom>
          <a:solidFill>
            <a:srgbClr val="0080B1"/>
          </a:solidFill>
          <a:ln w="38100" cap="flat" cmpd="sng" algn="ctr">
            <a:solidFill>
              <a:srgbClr val="FFFFFF"/>
            </a:solidFill>
            <a:prstDash val="solid"/>
          </a:ln>
          <a:effectLst/>
        </p:spPr>
        <p:txBody>
          <a:bodyPr lIns="0" tIns="36000" rIns="0" bIns="36000" rtlCol="0" anchor="ctr"/>
          <a:lstStyle/>
          <a:p>
            <a:pPr algn="ctr">
              <a:defRPr/>
            </a:pPr>
            <a:r>
              <a:rPr lang="it-IT" sz="1600" b="1" kern="0" dirty="0">
                <a:solidFill>
                  <a:srgbClr val="FFFFFF"/>
                </a:solidFill>
                <a:latin typeface="Arial Narrow"/>
              </a:rPr>
              <a:t>LEZIONE SIMULATA</a:t>
            </a:r>
          </a:p>
        </p:txBody>
      </p:sp>
      <p:sp>
        <p:nvSpPr>
          <p:cNvPr id="11" name="Titolo 1"/>
          <p:cNvSpPr>
            <a:spLocks noGrp="1"/>
          </p:cNvSpPr>
          <p:nvPr>
            <p:ph type="title"/>
          </p:nvPr>
        </p:nvSpPr>
        <p:spPr>
          <a:xfrm>
            <a:off x="95534" y="1172162"/>
            <a:ext cx="11969087" cy="492171"/>
          </a:xfrm>
        </p:spPr>
        <p:txBody>
          <a:bodyPr>
            <a:normAutofit/>
          </a:bodyPr>
          <a:lstStyle/>
          <a:p>
            <a:pPr algn="ctr"/>
            <a:r>
              <a:rPr lang="it-IT" sz="2400" b="1" dirty="0" smtClean="0">
                <a:solidFill>
                  <a:srgbClr val="FF0000"/>
                </a:solidFill>
                <a:latin typeface="Times New Roman" panose="02020603050405020304" pitchFamily="18" charset="0"/>
                <a:cs typeface="Times New Roman" panose="02020603050405020304" pitchFamily="18" charset="0"/>
              </a:rPr>
              <a:t>ARGOMENTO DELLA  LEZIONE: LE LEVE DI III GENERE</a:t>
            </a:r>
            <a:endParaRPr lang="it-IT" sz="2400" b="1" dirty="0">
              <a:solidFill>
                <a:srgbClr val="FF0000"/>
              </a:solidFill>
              <a:latin typeface="Times New Roman" panose="02020603050405020304" pitchFamily="18" charset="0"/>
              <a:cs typeface="Times New Roman" panose="02020603050405020304" pitchFamily="18" charset="0"/>
            </a:endParaRPr>
          </a:p>
        </p:txBody>
      </p:sp>
      <p:pic>
        <p:nvPicPr>
          <p:cNvPr id="12290" name="Picture 2" descr="Visualizza immagine di orig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068" y="4650997"/>
            <a:ext cx="2743201" cy="2009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5169"/>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asellaDiTesto 2"/>
          <p:cNvSpPr txBox="1"/>
          <p:nvPr/>
        </p:nvSpPr>
        <p:spPr>
          <a:xfrm>
            <a:off x="0" y="164912"/>
            <a:ext cx="12192000" cy="523220"/>
          </a:xfrm>
          <a:prstGeom prst="rect">
            <a:avLst/>
          </a:prstGeom>
          <a:noFill/>
        </p:spPr>
        <p:txBody>
          <a:bodyPr wrap="square" rtlCol="0">
            <a:spAutoFit/>
          </a:bodyPr>
          <a:lstStyle/>
          <a:p>
            <a:pPr algn="ctr"/>
            <a:r>
              <a:rPr lang="it-IT" sz="2800" b="1" dirty="0" smtClean="0">
                <a:solidFill>
                  <a:srgbClr val="C00000"/>
                </a:solidFill>
                <a:latin typeface="Times New Roman" pitchFamily="18" charset="0"/>
                <a:cs typeface="Times New Roman" pitchFamily="18" charset="0"/>
              </a:rPr>
              <a:t>FASE PRELIMINARE</a:t>
            </a:r>
          </a:p>
        </p:txBody>
      </p:sp>
      <p:sp>
        <p:nvSpPr>
          <p:cNvPr id="5" name="CasellaDiTesto 4"/>
          <p:cNvSpPr txBox="1"/>
          <p:nvPr/>
        </p:nvSpPr>
        <p:spPr>
          <a:xfrm>
            <a:off x="63500" y="652448"/>
            <a:ext cx="12014769" cy="3662541"/>
          </a:xfrm>
          <a:prstGeom prst="rect">
            <a:avLst/>
          </a:prstGeom>
          <a:noFill/>
        </p:spPr>
        <p:txBody>
          <a:bodyPr wrap="square" rtlCol="0">
            <a:spAutoFit/>
          </a:bodyPr>
          <a:lstStyle/>
          <a:p>
            <a:pPr algn="ctr"/>
            <a:r>
              <a:rPr lang="it-IT" sz="2000" b="1" dirty="0" smtClean="0">
                <a:solidFill>
                  <a:srgbClr val="C00000"/>
                </a:solidFill>
                <a:latin typeface="Times New Roman" pitchFamily="18" charset="0"/>
                <a:cs typeface="Times New Roman" pitchFamily="18" charset="0"/>
              </a:rPr>
              <a:t>FINALITA’ (cosa)</a:t>
            </a:r>
          </a:p>
          <a:p>
            <a:pPr algn="ctr"/>
            <a:endParaRPr lang="it-IT" sz="800" b="1" dirty="0" smtClean="0">
              <a:solidFill>
                <a:srgbClr val="C00000"/>
              </a:solidFill>
              <a:latin typeface="Times New Roman" pitchFamily="18" charset="0"/>
              <a:cs typeface="Times New Roman" pitchFamily="18" charset="0"/>
            </a:endParaRPr>
          </a:p>
          <a:p>
            <a:pPr algn="just"/>
            <a:r>
              <a:rPr lang="it-IT" sz="1700" b="1" dirty="0" smtClean="0">
                <a:solidFill>
                  <a:schemeClr val="bg1"/>
                </a:solidFill>
                <a:latin typeface="Times New Roman" pitchFamily="18" charset="0"/>
                <a:cs typeface="Times New Roman" pitchFamily="18" charset="0"/>
              </a:rPr>
              <a:t>Il docente verifica la conoscenza dei prerequisiti necessari per affrontare la lezione:</a:t>
            </a:r>
          </a:p>
          <a:p>
            <a:pPr marL="285750" indent="-285750" algn="just">
              <a:buFont typeface="Courier New" pitchFamily="49" charset="0"/>
              <a:buChar char="o"/>
            </a:pPr>
            <a:r>
              <a:rPr lang="it-IT" sz="1700" b="1" dirty="0">
                <a:solidFill>
                  <a:schemeClr val="bg1"/>
                </a:solidFill>
                <a:latin typeface="Times New Roman" pitchFamily="18" charset="0"/>
                <a:cs typeface="Times New Roman" pitchFamily="18" charset="0"/>
              </a:rPr>
              <a:t>o</a:t>
            </a:r>
            <a:r>
              <a:rPr lang="it-IT" sz="1700" b="1" dirty="0" smtClean="0">
                <a:solidFill>
                  <a:schemeClr val="bg1"/>
                </a:solidFill>
                <a:latin typeface="Times New Roman" pitchFamily="18" charset="0"/>
                <a:cs typeface="Times New Roman" pitchFamily="18" charset="0"/>
              </a:rPr>
              <a:t>perare con grandezze scalari e vettoriali</a:t>
            </a:r>
          </a:p>
          <a:p>
            <a:pPr marL="285750" indent="-285750" algn="just">
              <a:buFont typeface="Courier New" pitchFamily="49" charset="0"/>
              <a:buChar char="o"/>
            </a:pPr>
            <a:r>
              <a:rPr lang="it-IT" sz="1700" b="1" dirty="0">
                <a:solidFill>
                  <a:schemeClr val="bg1"/>
                </a:solidFill>
                <a:latin typeface="Times New Roman" pitchFamily="18" charset="0"/>
                <a:cs typeface="Times New Roman" pitchFamily="18" charset="0"/>
              </a:rPr>
              <a:t>d</a:t>
            </a:r>
            <a:r>
              <a:rPr lang="it-IT" sz="1700" b="1" dirty="0" smtClean="0">
                <a:solidFill>
                  <a:schemeClr val="bg1"/>
                </a:solidFill>
                <a:latin typeface="Times New Roman" pitchFamily="18" charset="0"/>
                <a:cs typeface="Times New Roman" pitchFamily="18" charset="0"/>
              </a:rPr>
              <a:t>efinire una forza e la sua unità di misura</a:t>
            </a:r>
          </a:p>
          <a:p>
            <a:pPr marL="285750" indent="-285750" algn="just">
              <a:buFont typeface="Courier New" pitchFamily="49" charset="0"/>
              <a:buChar char="o"/>
            </a:pPr>
            <a:r>
              <a:rPr lang="it-IT" sz="1700" b="1" dirty="0">
                <a:solidFill>
                  <a:schemeClr val="bg1"/>
                </a:solidFill>
                <a:latin typeface="Times New Roman" pitchFamily="18" charset="0"/>
                <a:cs typeface="Times New Roman" pitchFamily="18" charset="0"/>
              </a:rPr>
              <a:t>d</a:t>
            </a:r>
            <a:r>
              <a:rPr lang="it-IT" sz="1700" b="1" dirty="0" smtClean="0">
                <a:solidFill>
                  <a:schemeClr val="bg1"/>
                </a:solidFill>
                <a:latin typeface="Times New Roman" pitchFamily="18" charset="0"/>
                <a:cs typeface="Times New Roman" pitchFamily="18" charset="0"/>
              </a:rPr>
              <a:t>istinguere tra massa e peso di un corpo</a:t>
            </a:r>
          </a:p>
          <a:p>
            <a:pPr marL="285750" indent="-285750" algn="just">
              <a:buFont typeface="Courier New" pitchFamily="49" charset="0"/>
              <a:buChar char="o"/>
            </a:pPr>
            <a:r>
              <a:rPr lang="it-IT" sz="1700" b="1" dirty="0">
                <a:solidFill>
                  <a:schemeClr val="bg1"/>
                </a:solidFill>
                <a:latin typeface="Times New Roman" pitchFamily="18" charset="0"/>
                <a:cs typeface="Times New Roman" pitchFamily="18" charset="0"/>
              </a:rPr>
              <a:t>d</a:t>
            </a:r>
            <a:r>
              <a:rPr lang="it-IT" sz="1700" b="1" dirty="0" smtClean="0">
                <a:solidFill>
                  <a:schemeClr val="bg1"/>
                </a:solidFill>
                <a:latin typeface="Times New Roman" pitchFamily="18" charset="0"/>
                <a:cs typeface="Times New Roman" pitchFamily="18" charset="0"/>
              </a:rPr>
              <a:t>efinire il concetto di equilibrio, partendo dalle leve di I e II genere</a:t>
            </a:r>
          </a:p>
          <a:p>
            <a:pPr marL="285750" indent="-285750" algn="just">
              <a:buFont typeface="Courier New" pitchFamily="49" charset="0"/>
              <a:buChar char="o"/>
            </a:pPr>
            <a:r>
              <a:rPr lang="it-IT" sz="1700" b="1" dirty="0">
                <a:solidFill>
                  <a:schemeClr val="bg1"/>
                </a:solidFill>
                <a:latin typeface="Times New Roman" pitchFamily="18" charset="0"/>
                <a:cs typeface="Times New Roman" pitchFamily="18" charset="0"/>
              </a:rPr>
              <a:t>r</a:t>
            </a:r>
            <a:r>
              <a:rPr lang="it-IT" sz="1700" b="1" dirty="0" smtClean="0">
                <a:solidFill>
                  <a:schemeClr val="bg1"/>
                </a:solidFill>
                <a:latin typeface="Times New Roman" pitchFamily="18" charset="0"/>
                <a:cs typeface="Times New Roman" pitchFamily="18" charset="0"/>
              </a:rPr>
              <a:t>iconoscere leggi di proporzionalità diretta e inversa</a:t>
            </a:r>
          </a:p>
          <a:p>
            <a:pPr marL="285750" indent="-285750" algn="just">
              <a:buFont typeface="Wingdings" pitchFamily="2" charset="2"/>
              <a:buChar char="Ø"/>
            </a:pPr>
            <a:endParaRPr lang="it-IT" sz="800" b="1" dirty="0" smtClean="0">
              <a:latin typeface="Times New Roman" pitchFamily="18" charset="0"/>
              <a:cs typeface="Times New Roman" pitchFamily="18" charset="0"/>
            </a:endParaRPr>
          </a:p>
          <a:p>
            <a:pPr lvl="0" algn="ctr"/>
            <a:r>
              <a:rPr lang="it-IT" b="1" dirty="0" smtClean="0">
                <a:solidFill>
                  <a:srgbClr val="C00000"/>
                </a:solidFill>
                <a:latin typeface="Times New Roman" pitchFamily="18" charset="0"/>
                <a:cs typeface="Times New Roman" pitchFamily="18" charset="0"/>
              </a:rPr>
              <a:t>MODALITA’ (come)</a:t>
            </a:r>
            <a:endParaRPr lang="it-IT" b="1" dirty="0">
              <a:solidFill>
                <a:srgbClr val="C00000"/>
              </a:solidFill>
              <a:latin typeface="Times New Roman" pitchFamily="18" charset="0"/>
              <a:cs typeface="Times New Roman" pitchFamily="18" charset="0"/>
            </a:endParaRPr>
          </a:p>
          <a:p>
            <a:pPr marL="285750" lvl="0" indent="-285750" algn="just">
              <a:buFont typeface="Courier New" pitchFamily="49" charset="0"/>
              <a:buChar char="o"/>
            </a:pPr>
            <a:r>
              <a:rPr lang="it-IT" sz="1600" b="1" dirty="0">
                <a:solidFill>
                  <a:schemeClr val="bg1"/>
                </a:solidFill>
                <a:latin typeface="Times New Roman" pitchFamily="18" charset="0"/>
                <a:cs typeface="Times New Roman" pitchFamily="18" charset="0"/>
              </a:rPr>
              <a:t>a</a:t>
            </a:r>
            <a:r>
              <a:rPr lang="it-IT" sz="1600" b="1" dirty="0" smtClean="0">
                <a:solidFill>
                  <a:schemeClr val="bg1"/>
                </a:solidFill>
                <a:latin typeface="Times New Roman" pitchFamily="18" charset="0"/>
                <a:cs typeface="Times New Roman" pitchFamily="18" charset="0"/>
              </a:rPr>
              <a:t>ttraverso una scheda </a:t>
            </a:r>
            <a:r>
              <a:rPr lang="it-IT" sz="1600" b="1" dirty="0">
                <a:solidFill>
                  <a:schemeClr val="bg1"/>
                </a:solidFill>
                <a:latin typeface="Times New Roman" pitchFamily="18" charset="0"/>
                <a:cs typeface="Times New Roman" pitchFamily="18" charset="0"/>
              </a:rPr>
              <a:t>di lavoro erogata ai discenti e proiettata su lavagna interattiva multimediale LIM</a:t>
            </a:r>
          </a:p>
          <a:p>
            <a:pPr algn="just"/>
            <a:endParaRPr lang="it-IT" sz="1700" b="1" dirty="0">
              <a:latin typeface="Times New Roman" pitchFamily="18" charset="0"/>
              <a:cs typeface="Times New Roman" pitchFamily="18" charset="0"/>
            </a:endParaRPr>
          </a:p>
          <a:p>
            <a:pPr algn="ctr"/>
            <a:r>
              <a:rPr lang="it-IT" sz="1700" b="1" dirty="0" smtClean="0">
                <a:solidFill>
                  <a:srgbClr val="C00000"/>
                </a:solidFill>
                <a:latin typeface="Times New Roman" pitchFamily="18" charset="0"/>
                <a:cs typeface="Times New Roman" pitchFamily="18" charset="0"/>
              </a:rPr>
              <a:t>…PROPEDEUTICA </a:t>
            </a:r>
            <a:r>
              <a:rPr lang="it-IT" sz="1700" b="1" dirty="0">
                <a:solidFill>
                  <a:srgbClr val="C00000"/>
                </a:solidFill>
                <a:latin typeface="Times New Roman" pitchFamily="18" charset="0"/>
                <a:cs typeface="Times New Roman" pitchFamily="18" charset="0"/>
              </a:rPr>
              <a:t>ALLA FASE DELLA </a:t>
            </a:r>
            <a:r>
              <a:rPr lang="it-IT" sz="1700" b="1" dirty="0" smtClean="0">
                <a:solidFill>
                  <a:srgbClr val="C00000"/>
                </a:solidFill>
                <a:latin typeface="Times New Roman" pitchFamily="18" charset="0"/>
                <a:cs typeface="Times New Roman" pitchFamily="18" charset="0"/>
              </a:rPr>
              <a:t>MOTIVAZIONE </a:t>
            </a:r>
          </a:p>
          <a:p>
            <a:pPr marL="285750" indent="-285750" algn="just">
              <a:buFont typeface="Courier New" pitchFamily="49" charset="0"/>
              <a:buChar char="o"/>
            </a:pPr>
            <a:r>
              <a:rPr lang="it-IT" sz="1700" b="1" dirty="0" smtClean="0">
                <a:solidFill>
                  <a:schemeClr val="bg1"/>
                </a:solidFill>
                <a:latin typeface="Times New Roman" pitchFamily="18" charset="0"/>
                <a:cs typeface="Times New Roman" pitchFamily="18" charset="0"/>
              </a:rPr>
              <a:t>sulla base dei risultati, il docente predisporrà il piano di lavoro</a:t>
            </a:r>
            <a:endParaRPr lang="it-IT" sz="1600" b="1" dirty="0">
              <a:latin typeface="Times New Roman" pitchFamily="18" charset="0"/>
              <a:cs typeface="Times New Roman" pitchFamily="18" charset="0"/>
            </a:endParaRPr>
          </a:p>
        </p:txBody>
      </p:sp>
      <p:pic>
        <p:nvPicPr>
          <p:cNvPr id="1026" name="Picture 2" descr="Visualizza immagine di ori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558" y="4230809"/>
            <a:ext cx="6509981" cy="2552131"/>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Risultato immagine per le macchine semplici"/>
          <p:cNvSpPr>
            <a:spLocks noChangeAspect="1" noChangeArrowheads="1"/>
          </p:cNvSpPr>
          <p:nvPr/>
        </p:nvSpPr>
        <p:spPr bwMode="auto">
          <a:xfrm>
            <a:off x="63500" y="-762000"/>
            <a:ext cx="2857500" cy="1590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034" name="Picture 10" descr="Visualizza immagine di 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4382" y="4244456"/>
            <a:ext cx="4244455" cy="249754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Visualizza immagine di orig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079" y="66870"/>
            <a:ext cx="3357351" cy="95671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isualizza immagine di origi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74758" y="583325"/>
            <a:ext cx="4203511" cy="25050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Oggetto 6"/>
          <p:cNvGraphicFramePr>
            <a:graphicFrameLocks noChangeAspect="1"/>
          </p:cNvGraphicFramePr>
          <p:nvPr>
            <p:extLst>
              <p:ext uri="{D42A27DB-BD31-4B8C-83A1-F6EECF244321}">
                <p14:modId xmlns:p14="http://schemas.microsoft.com/office/powerpoint/2010/main" val="2317792615"/>
              </p:ext>
            </p:extLst>
          </p:nvPr>
        </p:nvGraphicFramePr>
        <p:xfrm>
          <a:off x="8910401" y="3384763"/>
          <a:ext cx="3051175" cy="685800"/>
        </p:xfrm>
        <a:graphic>
          <a:graphicData uri="http://schemas.openxmlformats.org/presentationml/2006/ole">
            <mc:AlternateContent xmlns:mc="http://schemas.openxmlformats.org/markup-compatibility/2006">
              <mc:Choice xmlns:v="urn:schemas-microsoft-com:vml" Requires="v">
                <p:oleObj spid="_x0000_s5208" name="Oggetto shell Packager" showAsIcon="1" r:id="rId7" imgW="3051000" imgH="685440" progId="Package">
                  <p:embed/>
                </p:oleObj>
              </mc:Choice>
              <mc:Fallback>
                <p:oleObj name="Oggetto shell Packager" showAsIcon="1" r:id="rId7" imgW="3051000" imgH="685440" progId="Package">
                  <p:embed/>
                  <p:pic>
                    <p:nvPicPr>
                      <p:cNvPr id="0" name=""/>
                      <p:cNvPicPr/>
                      <p:nvPr/>
                    </p:nvPicPr>
                    <p:blipFill>
                      <a:blip r:embed="rId8"/>
                      <a:stretch>
                        <a:fillRect/>
                      </a:stretch>
                    </p:blipFill>
                    <p:spPr>
                      <a:xfrm>
                        <a:off x="8910401" y="3384763"/>
                        <a:ext cx="3051175" cy="685800"/>
                      </a:xfrm>
                      <a:prstGeom prst="rect">
                        <a:avLst/>
                      </a:prstGeom>
                    </p:spPr>
                  </p:pic>
                </p:oleObj>
              </mc:Fallback>
            </mc:AlternateContent>
          </a:graphicData>
        </a:graphic>
      </p:graphicFrame>
    </p:spTree>
    <p:extLst>
      <p:ext uri="{BB962C8B-B14F-4D97-AF65-F5344CB8AC3E}">
        <p14:creationId xmlns:p14="http://schemas.microsoft.com/office/powerpoint/2010/main" val="1215097505"/>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asellaDiTesto 4"/>
          <p:cNvSpPr txBox="1"/>
          <p:nvPr/>
        </p:nvSpPr>
        <p:spPr>
          <a:xfrm>
            <a:off x="73899" y="165220"/>
            <a:ext cx="12004370" cy="6832640"/>
          </a:xfrm>
          <a:prstGeom prst="rect">
            <a:avLst/>
          </a:prstGeom>
          <a:noFill/>
        </p:spPr>
        <p:txBody>
          <a:bodyPr wrap="square" rtlCol="0">
            <a:spAutoFit/>
          </a:bodyPr>
          <a:lstStyle/>
          <a:p>
            <a:pPr algn="ctr"/>
            <a:r>
              <a:rPr lang="it-IT" sz="2800" b="1" dirty="0" smtClean="0">
                <a:solidFill>
                  <a:srgbClr val="C00000"/>
                </a:solidFill>
                <a:latin typeface="Times New Roman" panose="02020603050405020304" pitchFamily="18" charset="0"/>
                <a:cs typeface="Times New Roman" panose="02020603050405020304" pitchFamily="18" charset="0"/>
              </a:rPr>
              <a:t>FASE DELLA MOTIVAZIONE</a:t>
            </a:r>
          </a:p>
          <a:p>
            <a:pPr algn="ctr"/>
            <a:endParaRPr lang="it-IT" sz="800" b="1" dirty="0" smtClean="0">
              <a:solidFill>
                <a:schemeClr val="bg1"/>
              </a:solidFill>
              <a:latin typeface="Times New Roman" panose="02020603050405020304" pitchFamily="18" charset="0"/>
              <a:cs typeface="Times New Roman" panose="02020603050405020304" pitchFamily="18" charset="0"/>
            </a:endParaRPr>
          </a:p>
          <a:p>
            <a:pPr marL="342900" indent="-342900">
              <a:buFont typeface="Courier New" pitchFamily="49" charset="0"/>
              <a:buChar char="o"/>
            </a:pPr>
            <a:r>
              <a:rPr lang="it-IT" b="1" dirty="0" smtClean="0">
                <a:solidFill>
                  <a:schemeClr val="bg1"/>
                </a:solidFill>
                <a:latin typeface="Times New Roman" panose="02020603050405020304" pitchFamily="18" charset="0"/>
                <a:cs typeface="Times New Roman" panose="02020603050405020304" pitchFamily="18" charset="0"/>
              </a:rPr>
              <a:t>ha </a:t>
            </a:r>
            <a:r>
              <a:rPr lang="it-IT" b="1" dirty="0">
                <a:solidFill>
                  <a:schemeClr val="bg1"/>
                </a:solidFill>
                <a:latin typeface="Times New Roman" panose="02020603050405020304" pitchFamily="18" charset="0"/>
                <a:cs typeface="Times New Roman" panose="02020603050405020304" pitchFamily="18" charset="0"/>
              </a:rPr>
              <a:t>lo scopo di accattivare i </a:t>
            </a:r>
            <a:r>
              <a:rPr lang="it-IT" b="1" dirty="0" smtClean="0">
                <a:solidFill>
                  <a:schemeClr val="bg1"/>
                </a:solidFill>
                <a:latin typeface="Times New Roman" panose="02020603050405020304" pitchFamily="18" charset="0"/>
                <a:cs typeface="Times New Roman" panose="02020603050405020304" pitchFamily="18" charset="0"/>
              </a:rPr>
              <a:t>discenti attraverso un approccio per scoperta, </a:t>
            </a:r>
            <a:r>
              <a:rPr lang="it-IT" b="1" dirty="0">
                <a:solidFill>
                  <a:schemeClr val="bg1"/>
                </a:solidFill>
                <a:latin typeface="Times New Roman" panose="02020603050405020304" pitchFamily="18" charset="0"/>
                <a:cs typeface="Times New Roman" panose="02020603050405020304" pitchFamily="18" charset="0"/>
              </a:rPr>
              <a:t>costruendo l’intenzionalità e la volontà ad </a:t>
            </a:r>
            <a:r>
              <a:rPr lang="it-IT" b="1" dirty="0" smtClean="0">
                <a:solidFill>
                  <a:schemeClr val="bg1"/>
                </a:solidFill>
                <a:latin typeface="Times New Roman" panose="02020603050405020304" pitchFamily="18" charset="0"/>
                <a:cs typeface="Times New Roman" panose="02020603050405020304" pitchFamily="18" charset="0"/>
              </a:rPr>
              <a:t>apprendere</a:t>
            </a:r>
            <a:endParaRPr lang="it-IT" dirty="0" smtClean="0">
              <a:solidFill>
                <a:srgbClr val="C00000"/>
              </a:solidFill>
              <a:latin typeface="Times New Roman" panose="02020603050405020304" pitchFamily="18" charset="0"/>
              <a:cs typeface="Times New Roman" panose="02020603050405020304" pitchFamily="18" charset="0"/>
            </a:endParaRPr>
          </a:p>
          <a:p>
            <a:pPr marL="342900" indent="-342900">
              <a:buFont typeface="Courier New" pitchFamily="49" charset="0"/>
              <a:buChar char="o"/>
            </a:pPr>
            <a:r>
              <a:rPr lang="it-IT" b="1" dirty="0">
                <a:solidFill>
                  <a:schemeClr val="bg1"/>
                </a:solidFill>
                <a:latin typeface="Times New Roman" panose="02020603050405020304" pitchFamily="18" charset="0"/>
                <a:cs typeface="Times New Roman" panose="02020603050405020304" pitchFamily="18" charset="0"/>
              </a:rPr>
              <a:t>e</a:t>
            </a:r>
            <a:r>
              <a:rPr lang="it-IT" b="1" dirty="0" smtClean="0">
                <a:solidFill>
                  <a:schemeClr val="bg1"/>
                </a:solidFill>
                <a:latin typeface="Times New Roman" panose="02020603050405020304" pitchFamily="18" charset="0"/>
                <a:cs typeface="Times New Roman" panose="02020603050405020304" pitchFamily="18" charset="0"/>
              </a:rPr>
              <a:t>sercizio di Brainstorming, per circo 10-15 minuti</a:t>
            </a:r>
            <a:endParaRPr lang="it-IT" dirty="0" smtClean="0">
              <a:solidFill>
                <a:schemeClr val="bg1"/>
              </a:solidFill>
              <a:latin typeface="Times New Roman" panose="02020603050405020304" pitchFamily="18" charset="0"/>
              <a:cs typeface="Times New Roman" panose="02020603050405020304" pitchFamily="18" charset="0"/>
            </a:endParaRPr>
          </a:p>
          <a:p>
            <a:endParaRPr lang="it-IT" sz="1500" dirty="0" smtClean="0">
              <a:latin typeface="Times New Roman" panose="02020603050405020304" pitchFamily="18" charset="0"/>
              <a:cs typeface="Times New Roman" panose="02020603050405020304" pitchFamily="18" charset="0"/>
            </a:endParaRPr>
          </a:p>
          <a:p>
            <a:endParaRPr lang="it-IT" sz="1500" dirty="0">
              <a:latin typeface="Times New Roman" panose="02020603050405020304" pitchFamily="18" charset="0"/>
              <a:cs typeface="Times New Roman" panose="02020603050405020304" pitchFamily="18" charset="0"/>
            </a:endParaRPr>
          </a:p>
          <a:p>
            <a:endParaRPr lang="it-IT" sz="1600" dirty="0" smtClean="0">
              <a:latin typeface="Times New Roman" panose="02020603050405020304" pitchFamily="18" charset="0"/>
              <a:cs typeface="Times New Roman" panose="02020603050405020304" pitchFamily="18" charset="0"/>
            </a:endParaRPr>
          </a:p>
          <a:p>
            <a:endParaRPr lang="it-IT" sz="1600" dirty="0">
              <a:latin typeface="Times New Roman" panose="02020603050405020304" pitchFamily="18" charset="0"/>
              <a:cs typeface="Times New Roman" panose="02020603050405020304" pitchFamily="18" charset="0"/>
            </a:endParaRPr>
          </a:p>
          <a:p>
            <a:endParaRPr lang="it-IT" sz="1600" dirty="0" smtClean="0">
              <a:latin typeface="Times New Roman" panose="02020603050405020304" pitchFamily="18" charset="0"/>
              <a:cs typeface="Times New Roman" panose="02020603050405020304" pitchFamily="18" charset="0"/>
            </a:endParaRPr>
          </a:p>
          <a:p>
            <a:endParaRPr lang="it-IT" sz="1600" dirty="0">
              <a:latin typeface="Times New Roman" panose="02020603050405020304" pitchFamily="18" charset="0"/>
              <a:cs typeface="Times New Roman" panose="02020603050405020304" pitchFamily="18" charset="0"/>
            </a:endParaRPr>
          </a:p>
          <a:p>
            <a:endParaRPr lang="it-IT" sz="1600" dirty="0" smtClean="0">
              <a:latin typeface="Times New Roman" panose="02020603050405020304" pitchFamily="18" charset="0"/>
              <a:cs typeface="Times New Roman" panose="02020603050405020304" pitchFamily="18" charset="0"/>
            </a:endParaRPr>
          </a:p>
          <a:p>
            <a:endParaRPr lang="it-IT" sz="1600" dirty="0">
              <a:latin typeface="Times New Roman" panose="02020603050405020304" pitchFamily="18" charset="0"/>
              <a:cs typeface="Times New Roman" panose="02020603050405020304" pitchFamily="18" charset="0"/>
            </a:endParaRPr>
          </a:p>
          <a:p>
            <a:endParaRPr lang="it-IT" sz="1600" dirty="0" smtClean="0">
              <a:latin typeface="Times New Roman" panose="02020603050405020304" pitchFamily="18" charset="0"/>
              <a:cs typeface="Times New Roman" panose="02020603050405020304" pitchFamily="18" charset="0"/>
            </a:endParaRPr>
          </a:p>
          <a:p>
            <a:endParaRPr lang="it-IT" sz="1400" dirty="0" smtClean="0">
              <a:latin typeface="Times New Roman" panose="02020603050405020304" pitchFamily="18" charset="0"/>
              <a:cs typeface="Times New Roman" panose="02020603050405020304" pitchFamily="18" charset="0"/>
            </a:endParaRPr>
          </a:p>
          <a:p>
            <a:endParaRPr lang="it-IT" sz="1600" dirty="0">
              <a:latin typeface="Times New Roman" panose="02020603050405020304" pitchFamily="18" charset="0"/>
              <a:cs typeface="Times New Roman" panose="02020603050405020304" pitchFamily="18" charset="0"/>
            </a:endParaRPr>
          </a:p>
          <a:p>
            <a:endParaRPr lang="it-IT" sz="1600" dirty="0" smtClean="0">
              <a:latin typeface="Times New Roman" panose="02020603050405020304" pitchFamily="18" charset="0"/>
              <a:cs typeface="Times New Roman" panose="02020603050405020304" pitchFamily="18" charset="0"/>
            </a:endParaRPr>
          </a:p>
          <a:p>
            <a:endParaRPr lang="it-IT" sz="1600" dirty="0">
              <a:latin typeface="Times New Roman" panose="02020603050405020304" pitchFamily="18" charset="0"/>
              <a:cs typeface="Times New Roman" panose="02020603050405020304" pitchFamily="18" charset="0"/>
            </a:endParaRPr>
          </a:p>
          <a:p>
            <a:endParaRPr lang="it-IT" sz="1600" dirty="0" smtClean="0">
              <a:latin typeface="Times New Roman" panose="02020603050405020304" pitchFamily="18" charset="0"/>
              <a:cs typeface="Times New Roman" panose="02020603050405020304" pitchFamily="18" charset="0"/>
            </a:endParaRPr>
          </a:p>
          <a:p>
            <a:endParaRPr lang="it-IT" sz="1600" dirty="0" smtClean="0">
              <a:latin typeface="Times New Roman" panose="02020603050405020304" pitchFamily="18" charset="0"/>
              <a:cs typeface="Times New Roman" panose="02020603050405020304" pitchFamily="18" charset="0"/>
            </a:endParaRPr>
          </a:p>
          <a:p>
            <a:endParaRPr lang="it-IT" sz="1600" dirty="0" smtClean="0">
              <a:latin typeface="Times New Roman" panose="02020603050405020304" pitchFamily="18" charset="0"/>
              <a:cs typeface="Times New Roman" panose="02020603050405020304" pitchFamily="18" charset="0"/>
            </a:endParaRPr>
          </a:p>
          <a:p>
            <a:endParaRPr lang="it-IT" sz="1600" dirty="0">
              <a:latin typeface="Times New Roman" panose="02020603050405020304" pitchFamily="18" charset="0"/>
              <a:cs typeface="Times New Roman" panose="02020603050405020304" pitchFamily="18" charset="0"/>
            </a:endParaRPr>
          </a:p>
          <a:p>
            <a:endParaRPr lang="it-IT" sz="1600" dirty="0" smtClean="0">
              <a:latin typeface="Times New Roman" panose="02020603050405020304" pitchFamily="18" charset="0"/>
              <a:cs typeface="Times New Roman" panose="02020603050405020304" pitchFamily="18" charset="0"/>
            </a:endParaRPr>
          </a:p>
          <a:p>
            <a:endParaRPr lang="it-IT" sz="1600" i="1" dirty="0" smtClean="0">
              <a:solidFill>
                <a:srgbClr val="C00000"/>
              </a:solidFill>
              <a:latin typeface="Times New Roman" panose="02020603050405020304" pitchFamily="18" charset="0"/>
              <a:cs typeface="Times New Roman" panose="02020603050405020304" pitchFamily="18" charset="0"/>
            </a:endParaRPr>
          </a:p>
          <a:p>
            <a:pPr algn="ctr"/>
            <a:r>
              <a:rPr lang="it-IT" sz="1600" i="1" dirty="0" smtClean="0">
                <a:solidFill>
                  <a:srgbClr val="002060"/>
                </a:solidFill>
                <a:latin typeface="Times New Roman" panose="02020603050405020304" pitchFamily="18" charset="0"/>
                <a:cs typeface="Times New Roman" panose="02020603050405020304" pitchFamily="18" charset="0"/>
              </a:rPr>
              <a:t>I discenti fanno </a:t>
            </a:r>
            <a:r>
              <a:rPr lang="it-IT" sz="1600" i="1" dirty="0">
                <a:solidFill>
                  <a:srgbClr val="002060"/>
                </a:solidFill>
                <a:latin typeface="Times New Roman" panose="02020603050405020304" pitchFamily="18" charset="0"/>
                <a:cs typeface="Times New Roman" panose="02020603050405020304" pitchFamily="18" charset="0"/>
              </a:rPr>
              <a:t>emergere </a:t>
            </a:r>
            <a:r>
              <a:rPr lang="it-IT" sz="1600" i="1" dirty="0" smtClean="0">
                <a:solidFill>
                  <a:srgbClr val="002060"/>
                </a:solidFill>
                <a:latin typeface="Times New Roman" panose="02020603050405020304" pitchFamily="18" charset="0"/>
                <a:cs typeface="Times New Roman" panose="02020603050405020304" pitchFamily="18" charset="0"/>
              </a:rPr>
              <a:t>le proprie idee, formulando ipotesi e congetturando possibili  soluzioni: in questa fase, anche eventuali errori non dovranno essere «condannati»…ma piuttosto visti come un’occasione per correzioni costruttive e significative!!</a:t>
            </a:r>
          </a:p>
        </p:txBody>
      </p:sp>
      <p:pic>
        <p:nvPicPr>
          <p:cNvPr id="6" name="Picture 8" descr="Visualizza immagine di ori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0930" y="1665025"/>
            <a:ext cx="4026091" cy="279779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isualizza immagine di 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261" y="1732630"/>
            <a:ext cx="2790825" cy="209073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Visualizza immagine di orig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7273" y="1227231"/>
            <a:ext cx="3272427" cy="225294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Visualizza immagine di origi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07273" y="3836583"/>
            <a:ext cx="3272428" cy="223963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Oggetto 1"/>
          <p:cNvGraphicFramePr>
            <a:graphicFrameLocks noChangeAspect="1"/>
          </p:cNvGraphicFramePr>
          <p:nvPr>
            <p:extLst>
              <p:ext uri="{D42A27DB-BD31-4B8C-83A1-F6EECF244321}">
                <p14:modId xmlns:p14="http://schemas.microsoft.com/office/powerpoint/2010/main" val="730217505"/>
              </p:ext>
            </p:extLst>
          </p:nvPr>
        </p:nvGraphicFramePr>
        <p:xfrm>
          <a:off x="4618229" y="4757720"/>
          <a:ext cx="3979863" cy="752070"/>
        </p:xfrm>
        <a:graphic>
          <a:graphicData uri="http://schemas.openxmlformats.org/presentationml/2006/ole">
            <mc:AlternateContent xmlns:mc="http://schemas.openxmlformats.org/markup-compatibility/2006">
              <mc:Choice xmlns:v="urn:schemas-microsoft-com:vml" Requires="v">
                <p:oleObj spid="_x0000_s6234" name="Oggetto shell Packager" showAsIcon="1" r:id="rId7" imgW="3979080" imgH="685440" progId="Package">
                  <p:embed/>
                </p:oleObj>
              </mc:Choice>
              <mc:Fallback>
                <p:oleObj name="Oggetto shell Packager" showAsIcon="1" r:id="rId7" imgW="3979080" imgH="685440" progId="Package">
                  <p:embed/>
                  <p:pic>
                    <p:nvPicPr>
                      <p:cNvPr id="0" name=""/>
                      <p:cNvPicPr/>
                      <p:nvPr/>
                    </p:nvPicPr>
                    <p:blipFill>
                      <a:blip r:embed="rId8"/>
                      <a:stretch>
                        <a:fillRect/>
                      </a:stretch>
                    </p:blipFill>
                    <p:spPr>
                      <a:xfrm>
                        <a:off x="4618229" y="4757720"/>
                        <a:ext cx="3979863" cy="752070"/>
                      </a:xfrm>
                      <a:prstGeom prst="rect">
                        <a:avLst/>
                      </a:prstGeom>
                    </p:spPr>
                  </p:pic>
                </p:oleObj>
              </mc:Fallback>
            </mc:AlternateContent>
          </a:graphicData>
        </a:graphic>
      </p:graphicFrame>
      <p:sp>
        <p:nvSpPr>
          <p:cNvPr id="10" name="Rettangolo 9"/>
          <p:cNvSpPr/>
          <p:nvPr/>
        </p:nvSpPr>
        <p:spPr>
          <a:xfrm>
            <a:off x="86400" y="3961357"/>
            <a:ext cx="4785851" cy="2062103"/>
          </a:xfrm>
          <a:prstGeom prst="rect">
            <a:avLst/>
          </a:prstGeom>
        </p:spPr>
        <p:txBody>
          <a:bodyPr wrap="square">
            <a:spAutoFit/>
          </a:bodyPr>
          <a:lstStyle/>
          <a:p>
            <a:pPr marL="285750" indent="-285750">
              <a:buFont typeface="Wingdings" pitchFamily="2" charset="2"/>
              <a:buChar char="Ø"/>
            </a:pPr>
            <a:r>
              <a:rPr lang="it-IT" sz="1600" dirty="0" smtClean="0">
                <a:solidFill>
                  <a:srgbClr val="C00000"/>
                </a:solidFill>
                <a:latin typeface="Times New Roman" panose="02020603050405020304" pitchFamily="18" charset="0"/>
                <a:cs typeface="Times New Roman" panose="02020603050405020304" pitchFamily="18" charset="0"/>
              </a:rPr>
              <a:t>…sollecita interesse e partecipazione attiva alla lezione</a:t>
            </a:r>
          </a:p>
          <a:p>
            <a:pPr marL="285750" indent="-285750">
              <a:buFont typeface="Wingdings" pitchFamily="2" charset="2"/>
              <a:buChar char="Ø"/>
            </a:pPr>
            <a:r>
              <a:rPr lang="it-IT" sz="1600" dirty="0" smtClean="0">
                <a:solidFill>
                  <a:srgbClr val="C00000"/>
                </a:solidFill>
                <a:latin typeface="Times New Roman" panose="02020603050405020304" pitchFamily="18" charset="0"/>
                <a:cs typeface="Times New Roman" panose="02020603050405020304" pitchFamily="18" charset="0"/>
              </a:rPr>
              <a:t>…fa integrare informazioni già acquisite con quelle da acquisire</a:t>
            </a:r>
          </a:p>
          <a:p>
            <a:pPr algn="ctr"/>
            <a:r>
              <a:rPr lang="it-IT" sz="1600" dirty="0" smtClean="0">
                <a:solidFill>
                  <a:srgbClr val="C00000"/>
                </a:solidFill>
                <a:latin typeface="Times New Roman" panose="02020603050405020304" pitchFamily="18" charset="0"/>
                <a:cs typeface="Times New Roman" panose="02020603050405020304" pitchFamily="18" charset="0"/>
              </a:rPr>
              <a:t/>
            </a:r>
            <a:br>
              <a:rPr lang="it-IT" sz="1600" dirty="0" smtClean="0">
                <a:solidFill>
                  <a:srgbClr val="C00000"/>
                </a:solidFill>
                <a:latin typeface="Times New Roman" panose="02020603050405020304" pitchFamily="18" charset="0"/>
                <a:cs typeface="Times New Roman" panose="02020603050405020304" pitchFamily="18" charset="0"/>
              </a:rPr>
            </a:br>
            <a:r>
              <a:rPr lang="it-IT" sz="1600" dirty="0" smtClean="0">
                <a:solidFill>
                  <a:srgbClr val="C00000"/>
                </a:solidFill>
                <a:latin typeface="Times New Roman" panose="02020603050405020304" pitchFamily="18" charset="0"/>
                <a:cs typeface="Times New Roman" panose="02020603050405020304" pitchFamily="18" charset="0"/>
              </a:rPr>
              <a:t>Il Docente funge da mediatore motivazionale dei suoi discenti e li stimola alla ricerca e alla scoperta senza imporre i contenuti da esperire</a:t>
            </a:r>
            <a:endParaRPr lang="it-IT" sz="1600" dirty="0">
              <a:solidFill>
                <a:srgbClr val="C00000"/>
              </a:solidFill>
            </a:endParaRPr>
          </a:p>
        </p:txBody>
      </p:sp>
      <p:pic>
        <p:nvPicPr>
          <p:cNvPr id="6225" name="Picture 81" descr="Visualizza immagine di origin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1194" y="81887"/>
            <a:ext cx="2565780" cy="668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220753"/>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asellaDiTesto 2"/>
          <p:cNvSpPr txBox="1"/>
          <p:nvPr/>
        </p:nvSpPr>
        <p:spPr>
          <a:xfrm>
            <a:off x="122829" y="89822"/>
            <a:ext cx="11928144" cy="1015663"/>
          </a:xfrm>
          <a:prstGeom prst="rect">
            <a:avLst/>
          </a:prstGeom>
          <a:noFill/>
          <a:ln w="22225">
            <a:solidFill>
              <a:schemeClr val="tx2"/>
            </a:solidFill>
          </a:ln>
        </p:spPr>
        <p:txBody>
          <a:bodyPr wrap="square" rtlCol="0">
            <a:spAutoFit/>
          </a:bodyPr>
          <a:lstStyle/>
          <a:p>
            <a:pPr algn="ctr"/>
            <a:r>
              <a:rPr lang="it-IT" sz="3000" b="1" i="1" dirty="0" smtClean="0">
                <a:solidFill>
                  <a:srgbClr val="FF0000"/>
                </a:solidFill>
                <a:latin typeface="Times New Roman" panose="02020603050405020304" pitchFamily="18" charset="0"/>
                <a:cs typeface="Times New Roman" panose="02020603050405020304" pitchFamily="18" charset="0"/>
              </a:rPr>
              <a:t>Argomento della lezione: </a:t>
            </a:r>
          </a:p>
          <a:p>
            <a:pPr algn="ctr"/>
            <a:r>
              <a:rPr lang="it-IT" sz="3000" b="1" i="1" dirty="0" smtClean="0">
                <a:solidFill>
                  <a:srgbClr val="FF0000"/>
                </a:solidFill>
                <a:latin typeface="Times New Roman" panose="02020603050405020304" pitchFamily="18" charset="0"/>
                <a:cs typeface="Times New Roman" panose="02020603050405020304" pitchFamily="18" charset="0"/>
              </a:rPr>
              <a:t>LE LEVE DI III GENERE</a:t>
            </a:r>
            <a:endParaRPr lang="it-IT" sz="3000" b="1" i="1" dirty="0">
              <a:solidFill>
                <a:srgbClr val="FF0000"/>
              </a:solidFill>
              <a:latin typeface="Times New Roman" panose="02020603050405020304" pitchFamily="18" charset="0"/>
              <a:cs typeface="Times New Roman" panose="02020603050405020304" pitchFamily="18" charset="0"/>
            </a:endParaRPr>
          </a:p>
        </p:txBody>
      </p:sp>
      <p:pic>
        <p:nvPicPr>
          <p:cNvPr id="4098" name="Picture 2" descr="Visualizza immagine di ori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5960" y="4244453"/>
            <a:ext cx="2975195" cy="216999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Visualizza immagine di 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717" y="4045090"/>
            <a:ext cx="3507471" cy="247854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Visualizza immagine di orig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4831" y="1856099"/>
            <a:ext cx="3807725" cy="2270879"/>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Visualizza immagine di origi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4562" y="1596788"/>
            <a:ext cx="2934241" cy="2161693"/>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Visualizza immagine di origi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4845" y="2019901"/>
            <a:ext cx="4039739" cy="191068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Oggetto 4"/>
          <p:cNvGraphicFramePr>
            <a:graphicFrameLocks noChangeAspect="1"/>
          </p:cNvGraphicFramePr>
          <p:nvPr>
            <p:extLst>
              <p:ext uri="{D42A27DB-BD31-4B8C-83A1-F6EECF244321}">
                <p14:modId xmlns:p14="http://schemas.microsoft.com/office/powerpoint/2010/main" val="867602701"/>
              </p:ext>
            </p:extLst>
          </p:nvPr>
        </p:nvGraphicFramePr>
        <p:xfrm>
          <a:off x="9369187" y="117118"/>
          <a:ext cx="1371601" cy="982675"/>
        </p:xfrm>
        <a:graphic>
          <a:graphicData uri="http://schemas.openxmlformats.org/presentationml/2006/ole">
            <mc:AlternateContent xmlns:mc="http://schemas.openxmlformats.org/markup-compatibility/2006">
              <mc:Choice xmlns:v="urn:schemas-microsoft-com:vml" Requires="v">
                <p:oleObj spid="_x0000_s4269" name="Oggetto shell Packager" showAsIcon="1" r:id="rId8" imgW="1080720" imgH="685440" progId="Package">
                  <p:embed/>
                </p:oleObj>
              </mc:Choice>
              <mc:Fallback>
                <p:oleObj name="Oggetto shell Packager" showAsIcon="1" r:id="rId8" imgW="1080720" imgH="685440" progId="Package">
                  <p:embed/>
                  <p:pic>
                    <p:nvPicPr>
                      <p:cNvPr id="0" name=""/>
                      <p:cNvPicPr/>
                      <p:nvPr/>
                    </p:nvPicPr>
                    <p:blipFill>
                      <a:blip r:embed="rId9"/>
                      <a:stretch>
                        <a:fillRect/>
                      </a:stretch>
                    </p:blipFill>
                    <p:spPr>
                      <a:xfrm>
                        <a:off x="9369187" y="117118"/>
                        <a:ext cx="1371601" cy="982675"/>
                      </a:xfrm>
                      <a:prstGeom prst="rect">
                        <a:avLst/>
                      </a:prstGeom>
                    </p:spPr>
                  </p:pic>
                </p:oleObj>
              </mc:Fallback>
            </mc:AlternateContent>
          </a:graphicData>
        </a:graphic>
      </p:graphicFrame>
      <p:pic>
        <p:nvPicPr>
          <p:cNvPr id="4111" name="Picture 15" descr="Visualizza immagine di origin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73989" y="4299045"/>
            <a:ext cx="3179928" cy="2169995"/>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177417" y="1173236"/>
            <a:ext cx="11873556" cy="646331"/>
          </a:xfrm>
          <a:prstGeom prst="rect">
            <a:avLst/>
          </a:prstGeom>
        </p:spPr>
        <p:txBody>
          <a:bodyPr wrap="square">
            <a:spAutoFit/>
          </a:bodyPr>
          <a:lstStyle/>
          <a:p>
            <a:pPr lvl="0"/>
            <a:r>
              <a:rPr lang="it-IT" b="1" dirty="0" smtClean="0">
                <a:solidFill>
                  <a:schemeClr val="bg1"/>
                </a:solidFill>
                <a:latin typeface="Times New Roman" panose="02020603050405020304" pitchFamily="18" charset="0"/>
                <a:cs typeface="Times New Roman" panose="02020603050405020304" pitchFamily="18" charset="0"/>
              </a:rPr>
              <a:t>…E </a:t>
            </a:r>
            <a:r>
              <a:rPr lang="it-IT" b="1" dirty="0">
                <a:solidFill>
                  <a:schemeClr val="bg1"/>
                </a:solidFill>
                <a:latin typeface="Times New Roman" panose="02020603050405020304" pitchFamily="18" charset="0"/>
                <a:cs typeface="Times New Roman" panose="02020603050405020304" pitchFamily="18" charset="0"/>
              </a:rPr>
              <a:t>FASE </a:t>
            </a:r>
            <a:r>
              <a:rPr lang="it-IT" b="1" dirty="0" smtClean="0">
                <a:solidFill>
                  <a:schemeClr val="bg1"/>
                </a:solidFill>
                <a:latin typeface="Times New Roman" panose="02020603050405020304" pitchFamily="18" charset="0"/>
                <a:cs typeface="Times New Roman" panose="02020603050405020304" pitchFamily="18" charset="0"/>
              </a:rPr>
              <a:t>OPERATIVA:</a:t>
            </a:r>
            <a:r>
              <a:rPr lang="it-IT" dirty="0">
                <a:solidFill>
                  <a:schemeClr val="bg1"/>
                </a:solidFill>
                <a:latin typeface="Times New Roman" panose="02020603050405020304" pitchFamily="18" charset="0"/>
                <a:cs typeface="Times New Roman" panose="02020603050405020304" pitchFamily="18" charset="0"/>
              </a:rPr>
              <a:t> </a:t>
            </a:r>
            <a:r>
              <a:rPr lang="it-IT" dirty="0" smtClean="0">
                <a:solidFill>
                  <a:schemeClr val="bg1"/>
                </a:solidFill>
                <a:latin typeface="Times New Roman" panose="02020603050405020304" pitchFamily="18" charset="0"/>
                <a:cs typeface="Times New Roman" panose="02020603050405020304" pitchFamily="18" charset="0"/>
              </a:rPr>
              <a:t>caratterizzata </a:t>
            </a:r>
            <a:r>
              <a:rPr lang="it-IT" dirty="0">
                <a:solidFill>
                  <a:schemeClr val="bg1"/>
                </a:solidFill>
                <a:latin typeface="Times New Roman" panose="02020603050405020304" pitchFamily="18" charset="0"/>
                <a:cs typeface="Times New Roman" panose="02020603050405020304" pitchFamily="18" charset="0"/>
              </a:rPr>
              <a:t>da una serie di attività a difficoltà crescente, sia dal punto di vista cognitivo che </a:t>
            </a:r>
            <a:r>
              <a:rPr lang="it-IT" dirty="0" smtClean="0">
                <a:solidFill>
                  <a:schemeClr val="bg1"/>
                </a:solidFill>
                <a:latin typeface="Times New Roman" panose="02020603050405020304" pitchFamily="18" charset="0"/>
                <a:cs typeface="Times New Roman" panose="02020603050405020304" pitchFamily="18" charset="0"/>
              </a:rPr>
              <a:t>procedurale; tali </a:t>
            </a:r>
            <a:r>
              <a:rPr lang="it-IT" dirty="0">
                <a:solidFill>
                  <a:schemeClr val="bg1"/>
                </a:solidFill>
                <a:latin typeface="Times New Roman" panose="02020603050405020304" pitchFamily="18" charset="0"/>
                <a:cs typeface="Times New Roman" panose="02020603050405020304" pitchFamily="18" charset="0"/>
              </a:rPr>
              <a:t>attività guideranno gli studenti a fare «esperienza di ciò che si studia</a:t>
            </a:r>
            <a:r>
              <a:rPr lang="it-IT" dirty="0" smtClean="0">
                <a:solidFill>
                  <a:schemeClr val="bg1"/>
                </a:solidFill>
                <a:latin typeface="Times New Roman" panose="02020603050405020304" pitchFamily="18" charset="0"/>
                <a:cs typeface="Times New Roman" panose="02020603050405020304" pitchFamily="18" charset="0"/>
              </a:rPr>
              <a:t>»</a:t>
            </a:r>
            <a:r>
              <a:rPr lang="it-IT" b="1" dirty="0" smtClean="0">
                <a:solidFill>
                  <a:schemeClr val="bg1"/>
                </a:solidFill>
                <a:latin typeface="Times New Roman" panose="02020603050405020304" pitchFamily="18" charset="0"/>
                <a:cs typeface="Times New Roman" panose="02020603050405020304" pitchFamily="18" charset="0"/>
              </a:rPr>
              <a:t> </a:t>
            </a:r>
            <a:endParaRPr lang="it-IT" b="1" dirty="0">
              <a:solidFill>
                <a:schemeClr val="bg1"/>
              </a:solidFill>
              <a:latin typeface="Times New Roman" panose="02020603050405020304" pitchFamily="18" charset="0"/>
              <a:cs typeface="Times New Roman" panose="02020603050405020304" pitchFamily="18" charset="0"/>
            </a:endParaRPr>
          </a:p>
        </p:txBody>
      </p:sp>
      <p:sp>
        <p:nvSpPr>
          <p:cNvPr id="4" name="Rettangolo 3"/>
          <p:cNvSpPr/>
          <p:nvPr/>
        </p:nvSpPr>
        <p:spPr>
          <a:xfrm>
            <a:off x="177416" y="135988"/>
            <a:ext cx="2879683" cy="923330"/>
          </a:xfrm>
          <a:prstGeom prst="rect">
            <a:avLst/>
          </a:prstGeom>
        </p:spPr>
        <p:txBody>
          <a:bodyPr wrap="square">
            <a:spAutoFit/>
          </a:bodyPr>
          <a:lstStyle/>
          <a:p>
            <a:pPr algn="ctr"/>
            <a:r>
              <a:rPr lang="it-IT" b="1" dirty="0">
                <a:solidFill>
                  <a:schemeClr val="bg1"/>
                </a:solidFill>
                <a:latin typeface="Times New Roman" panose="02020603050405020304" pitchFamily="18" charset="0"/>
                <a:cs typeface="Times New Roman" panose="02020603050405020304" pitchFamily="18" charset="0"/>
              </a:rPr>
              <a:t>FASE DELLO </a:t>
            </a:r>
            <a:r>
              <a:rPr lang="it-IT" b="1" dirty="0" smtClean="0">
                <a:solidFill>
                  <a:schemeClr val="bg1"/>
                </a:solidFill>
                <a:latin typeface="Times New Roman" panose="02020603050405020304" pitchFamily="18" charset="0"/>
                <a:cs typeface="Times New Roman" panose="02020603050405020304" pitchFamily="18" charset="0"/>
              </a:rPr>
              <a:t>SVILUPPO lezione frontale/contatto con la realtà…</a:t>
            </a:r>
            <a:endParaRPr lang="it-IT" dirty="0">
              <a:solidFill>
                <a:schemeClr val="bg1"/>
              </a:solidFill>
            </a:endParaRPr>
          </a:p>
        </p:txBody>
      </p:sp>
      <p:pic>
        <p:nvPicPr>
          <p:cNvPr id="4261" name="Picture 165" descr="Visualizza immagine di origin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49472" y="4217212"/>
            <a:ext cx="1746913" cy="2404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964858"/>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asellaDiTesto 2"/>
          <p:cNvSpPr txBox="1"/>
          <p:nvPr/>
        </p:nvSpPr>
        <p:spPr>
          <a:xfrm>
            <a:off x="127374" y="2811483"/>
            <a:ext cx="11896303" cy="4001095"/>
          </a:xfrm>
          <a:prstGeom prst="rect">
            <a:avLst/>
          </a:prstGeom>
          <a:noFill/>
        </p:spPr>
        <p:txBody>
          <a:bodyPr wrap="square" rtlCol="0">
            <a:spAutoFit/>
          </a:bodyPr>
          <a:lstStyle/>
          <a:p>
            <a:endParaRPr lang="it-IT" b="1" dirty="0" smtClean="0">
              <a:latin typeface="Times New Roman" panose="02020603050405020304" pitchFamily="18" charset="0"/>
              <a:cs typeface="Times New Roman" panose="02020603050405020304" pitchFamily="18" charset="0"/>
            </a:endParaRPr>
          </a:p>
          <a:p>
            <a:pPr marL="285750" indent="-285750" algn="ctr">
              <a:buFont typeface="Wingdings" pitchFamily="2" charset="2"/>
              <a:buChar char="Ø"/>
            </a:pPr>
            <a:r>
              <a:rPr lang="it-IT" b="1" dirty="0" smtClean="0">
                <a:solidFill>
                  <a:srgbClr val="C00000"/>
                </a:solidFill>
                <a:latin typeface="Times New Roman" panose="02020603050405020304" pitchFamily="18" charset="0"/>
                <a:cs typeface="Times New Roman" panose="02020603050405020304" pitchFamily="18" charset="0"/>
              </a:rPr>
              <a:t>Cooperative Learning: il docente assegna a ciascun gruppo eterogeneo </a:t>
            </a:r>
            <a:r>
              <a:rPr lang="it-IT" sz="1600" dirty="0">
                <a:solidFill>
                  <a:srgbClr val="C00000"/>
                </a:solidFill>
                <a:latin typeface="Times New Roman" panose="02020603050405020304" pitchFamily="18" charset="0"/>
                <a:cs typeface="Times New Roman" panose="02020603050405020304" pitchFamily="18" charset="0"/>
              </a:rPr>
              <a:t>(tenendo conto di abilità, attitudini, rapporti interpersonali) </a:t>
            </a:r>
            <a:r>
              <a:rPr lang="it-IT" b="1" dirty="0" smtClean="0">
                <a:solidFill>
                  <a:srgbClr val="C00000"/>
                </a:solidFill>
                <a:latin typeface="Times New Roman" panose="02020603050405020304" pitchFamily="18" charset="0"/>
                <a:cs typeface="Times New Roman" panose="02020603050405020304" pitchFamily="18" charset="0"/>
              </a:rPr>
              <a:t>un compito da svolgere</a:t>
            </a:r>
          </a:p>
          <a:p>
            <a:pPr algn="ctr"/>
            <a:r>
              <a:rPr lang="it-IT" b="1" dirty="0" smtClean="0">
                <a:solidFill>
                  <a:schemeClr val="accent5">
                    <a:lumMod val="40000"/>
                    <a:lumOff val="60000"/>
                  </a:schemeClr>
                </a:solidFill>
                <a:latin typeface="Times New Roman" panose="02020603050405020304" pitchFamily="18" charset="0"/>
                <a:cs typeface="Times New Roman" panose="02020603050405020304" pitchFamily="18" charset="0"/>
              </a:rPr>
              <a:t>GRUPPO A: svolgere una ricerca sulla storia delle leve di III genere</a:t>
            </a:r>
            <a:endParaRPr lang="it-IT" b="1" dirty="0">
              <a:solidFill>
                <a:schemeClr val="accent5">
                  <a:lumMod val="40000"/>
                  <a:lumOff val="60000"/>
                </a:schemeClr>
              </a:solidFill>
              <a:latin typeface="Times New Roman" panose="02020603050405020304" pitchFamily="18" charset="0"/>
              <a:cs typeface="Times New Roman" panose="02020603050405020304" pitchFamily="18" charset="0"/>
            </a:endParaRPr>
          </a:p>
          <a:p>
            <a:pPr algn="ctr"/>
            <a:r>
              <a:rPr lang="it-IT" b="1" dirty="0" smtClean="0">
                <a:solidFill>
                  <a:schemeClr val="accent5">
                    <a:lumMod val="40000"/>
                    <a:lumOff val="60000"/>
                  </a:schemeClr>
                </a:solidFill>
                <a:latin typeface="Times New Roman" panose="02020603050405020304" pitchFamily="18" charset="0"/>
                <a:cs typeface="Times New Roman" panose="02020603050405020304" pitchFamily="18" charset="0"/>
              </a:rPr>
              <a:t>GRUPPO B: svolgere una ricerca sulle generalità delle leve di III genere</a:t>
            </a:r>
            <a:endParaRPr lang="it-IT" b="1" dirty="0">
              <a:solidFill>
                <a:schemeClr val="accent5">
                  <a:lumMod val="40000"/>
                  <a:lumOff val="60000"/>
                </a:schemeClr>
              </a:solidFill>
              <a:latin typeface="Times New Roman" panose="02020603050405020304" pitchFamily="18" charset="0"/>
              <a:cs typeface="Times New Roman" panose="02020603050405020304" pitchFamily="18" charset="0"/>
            </a:endParaRPr>
          </a:p>
          <a:p>
            <a:pPr algn="ctr"/>
            <a:r>
              <a:rPr lang="it-IT" b="1" dirty="0" smtClean="0">
                <a:solidFill>
                  <a:schemeClr val="accent5">
                    <a:lumMod val="40000"/>
                    <a:lumOff val="60000"/>
                  </a:schemeClr>
                </a:solidFill>
                <a:latin typeface="Times New Roman" panose="02020603050405020304" pitchFamily="18" charset="0"/>
                <a:cs typeface="Times New Roman" panose="02020603050405020304" pitchFamily="18" charset="0"/>
              </a:rPr>
              <a:t>GRUPPO C: svolgere una ricerca sulle leve di III genere del corpo umano</a:t>
            </a:r>
            <a:endParaRPr lang="it-IT" b="1" dirty="0">
              <a:solidFill>
                <a:schemeClr val="accent5">
                  <a:lumMod val="40000"/>
                  <a:lumOff val="60000"/>
                </a:schemeClr>
              </a:solidFill>
              <a:latin typeface="Times New Roman" panose="02020603050405020304" pitchFamily="18" charset="0"/>
              <a:cs typeface="Times New Roman" panose="02020603050405020304" pitchFamily="18" charset="0"/>
            </a:endParaRPr>
          </a:p>
          <a:p>
            <a:pPr algn="ctr"/>
            <a:r>
              <a:rPr lang="it-IT" b="1" dirty="0">
                <a:solidFill>
                  <a:srgbClr val="C00000"/>
                </a:solidFill>
                <a:latin typeface="Times New Roman" panose="02020603050405020304" pitchFamily="18" charset="0"/>
                <a:cs typeface="Times New Roman" panose="02020603050405020304" pitchFamily="18" charset="0"/>
              </a:rPr>
              <a:t>Organizzazione del Cooperative </a:t>
            </a:r>
            <a:r>
              <a:rPr lang="it-IT" b="1" dirty="0" smtClean="0">
                <a:solidFill>
                  <a:srgbClr val="C00000"/>
                </a:solidFill>
                <a:latin typeface="Times New Roman" panose="02020603050405020304" pitchFamily="18" charset="0"/>
                <a:cs typeface="Times New Roman" panose="02020603050405020304" pitchFamily="18" charset="0"/>
              </a:rPr>
              <a:t>Learning: </a:t>
            </a:r>
            <a:r>
              <a:rPr lang="it-IT" sz="1600" dirty="0">
                <a:latin typeface="Times New Roman" panose="02020603050405020304" pitchFamily="18" charset="0"/>
                <a:cs typeface="Times New Roman" panose="02020603050405020304" pitchFamily="18" charset="0"/>
              </a:rPr>
              <a:t>o</a:t>
            </a:r>
            <a:r>
              <a:rPr lang="it-IT" sz="1600" dirty="0" smtClean="0">
                <a:latin typeface="Times New Roman" panose="02020603050405020304" pitchFamily="18" charset="0"/>
                <a:cs typeface="Times New Roman" panose="02020603050405020304" pitchFamily="18" charset="0"/>
              </a:rPr>
              <a:t>gni alunno/alunna avrà </a:t>
            </a:r>
            <a:r>
              <a:rPr lang="it-IT" sz="1600" dirty="0">
                <a:latin typeface="Times New Roman" panose="02020603050405020304" pitchFamily="18" charset="0"/>
                <a:cs typeface="Times New Roman" panose="02020603050405020304" pitchFamily="18" charset="0"/>
              </a:rPr>
              <a:t>un ruolo ben preciso:</a:t>
            </a:r>
          </a:p>
          <a:p>
            <a:pPr>
              <a:buFont typeface="Wingdings" pitchFamily="2" charset="2"/>
              <a:buChar char="Ø"/>
            </a:pPr>
            <a:r>
              <a:rPr lang="it-IT" sz="1600" dirty="0">
                <a:latin typeface="Times New Roman" panose="02020603050405020304" pitchFamily="18" charset="0"/>
                <a:cs typeface="Times New Roman" panose="02020603050405020304" pitchFamily="18" charset="0"/>
              </a:rPr>
              <a:t> </a:t>
            </a:r>
            <a:r>
              <a:rPr lang="it-IT" sz="1600" b="1" dirty="0" smtClean="0">
                <a:solidFill>
                  <a:srgbClr val="C00000"/>
                </a:solidFill>
                <a:latin typeface="Times New Roman" panose="02020603050405020304" pitchFamily="18" charset="0"/>
                <a:cs typeface="Times New Roman" panose="02020603050405020304" pitchFamily="18" charset="0"/>
              </a:rPr>
              <a:t>portavoce:</a:t>
            </a:r>
            <a:r>
              <a:rPr lang="it-IT" sz="1600" b="1" dirty="0" smtClean="0">
                <a:latin typeface="Times New Roman" panose="02020603050405020304" pitchFamily="18" charset="0"/>
                <a:cs typeface="Times New Roman" panose="02020603050405020304" pitchFamily="18" charset="0"/>
              </a:rPr>
              <a:t> </a:t>
            </a:r>
            <a:r>
              <a:rPr lang="it-IT" sz="1600" dirty="0" smtClean="0">
                <a:latin typeface="Times New Roman" panose="02020603050405020304" pitchFamily="18" charset="0"/>
                <a:cs typeface="Times New Roman" panose="02020603050405020304" pitchFamily="18" charset="0"/>
              </a:rPr>
              <a:t>esporrà </a:t>
            </a:r>
            <a:r>
              <a:rPr lang="it-IT" sz="1600" dirty="0">
                <a:latin typeface="Times New Roman" panose="02020603050405020304" pitchFamily="18" charset="0"/>
                <a:cs typeface="Times New Roman" panose="02020603050405020304" pitchFamily="18" charset="0"/>
              </a:rPr>
              <a:t>il lavoro svolto</a:t>
            </a:r>
          </a:p>
          <a:p>
            <a:pPr>
              <a:buFont typeface="Wingdings" pitchFamily="2" charset="2"/>
              <a:buChar char="Ø"/>
            </a:pPr>
            <a:r>
              <a:rPr lang="it-IT" sz="1600" dirty="0">
                <a:latin typeface="Times New Roman" panose="02020603050405020304" pitchFamily="18" charset="0"/>
                <a:cs typeface="Times New Roman" panose="02020603050405020304" pitchFamily="18" charset="0"/>
              </a:rPr>
              <a:t> </a:t>
            </a:r>
            <a:r>
              <a:rPr lang="it-IT" sz="1600" dirty="0" smtClean="0">
                <a:solidFill>
                  <a:srgbClr val="C00000"/>
                </a:solidFill>
                <a:latin typeface="Times New Roman" panose="02020603050405020304" pitchFamily="18" charset="0"/>
                <a:cs typeface="Times New Roman" panose="02020603050405020304" pitchFamily="18" charset="0"/>
              </a:rPr>
              <a:t>l</a:t>
            </a:r>
            <a:r>
              <a:rPr lang="it-IT" sz="1600" b="1" dirty="0" smtClean="0">
                <a:solidFill>
                  <a:srgbClr val="C00000"/>
                </a:solidFill>
                <a:latin typeface="Times New Roman" panose="02020603050405020304" pitchFamily="18" charset="0"/>
                <a:cs typeface="Times New Roman" panose="02020603050405020304" pitchFamily="18" charset="0"/>
              </a:rPr>
              <a:t>eader:</a:t>
            </a:r>
            <a:r>
              <a:rPr lang="it-IT" sz="1600" b="1" dirty="0" smtClean="0">
                <a:latin typeface="Times New Roman" panose="02020603050405020304" pitchFamily="18" charset="0"/>
                <a:cs typeface="Times New Roman" panose="02020603050405020304" pitchFamily="18" charset="0"/>
              </a:rPr>
              <a:t> </a:t>
            </a:r>
            <a:r>
              <a:rPr lang="it-IT" sz="1600" dirty="0" smtClean="0">
                <a:latin typeface="Times New Roman" panose="02020603050405020304" pitchFamily="18" charset="0"/>
                <a:cs typeface="Times New Roman" panose="02020603050405020304" pitchFamily="18" charset="0"/>
              </a:rPr>
              <a:t>si </a:t>
            </a:r>
            <a:r>
              <a:rPr lang="it-IT" sz="1600" dirty="0">
                <a:latin typeface="Times New Roman" panose="02020603050405020304" pitchFamily="18" charset="0"/>
                <a:cs typeface="Times New Roman" panose="02020603050405020304" pitchFamily="18" charset="0"/>
              </a:rPr>
              <a:t>occupa di controllare la pertinenza del lavoro in rapporto agli obiettivi prefissati</a:t>
            </a:r>
          </a:p>
          <a:p>
            <a:pPr>
              <a:buFont typeface="Wingdings" pitchFamily="2" charset="2"/>
              <a:buChar char="Ø"/>
            </a:pPr>
            <a:r>
              <a:rPr lang="it-IT" sz="1600" dirty="0">
                <a:latin typeface="Times New Roman" panose="02020603050405020304" pitchFamily="18" charset="0"/>
                <a:cs typeface="Times New Roman" panose="02020603050405020304" pitchFamily="18" charset="0"/>
              </a:rPr>
              <a:t> </a:t>
            </a:r>
            <a:r>
              <a:rPr lang="it-IT" sz="1600" b="1" dirty="0" smtClean="0">
                <a:solidFill>
                  <a:srgbClr val="C00000"/>
                </a:solidFill>
                <a:latin typeface="Times New Roman" panose="02020603050405020304" pitchFamily="18" charset="0"/>
                <a:cs typeface="Times New Roman" panose="02020603050405020304" pitchFamily="18" charset="0"/>
              </a:rPr>
              <a:t>segretario</a:t>
            </a:r>
            <a:r>
              <a:rPr lang="it-IT" sz="1600" dirty="0" smtClean="0">
                <a:solidFill>
                  <a:srgbClr val="C00000"/>
                </a:solidFill>
                <a:latin typeface="Times New Roman" panose="02020603050405020304" pitchFamily="18" charset="0"/>
                <a:cs typeface="Times New Roman" panose="02020603050405020304" pitchFamily="18" charset="0"/>
              </a:rPr>
              <a:t>:</a:t>
            </a:r>
            <a:r>
              <a:rPr lang="it-IT" sz="1600" dirty="0" smtClean="0">
                <a:latin typeface="Times New Roman" panose="02020603050405020304" pitchFamily="18" charset="0"/>
                <a:cs typeface="Times New Roman" panose="02020603050405020304" pitchFamily="18" charset="0"/>
              </a:rPr>
              <a:t> si </a:t>
            </a:r>
            <a:r>
              <a:rPr lang="it-IT" sz="1600" dirty="0">
                <a:latin typeface="Times New Roman" panose="02020603050405020304" pitchFamily="18" charset="0"/>
                <a:cs typeface="Times New Roman" panose="02020603050405020304" pitchFamily="18" charset="0"/>
              </a:rPr>
              <a:t>occupa di annotare le tappe e le modalità del lavoro di gruppo</a:t>
            </a:r>
          </a:p>
          <a:p>
            <a:pPr>
              <a:buFont typeface="Wingdings" pitchFamily="2" charset="2"/>
              <a:buChar char="Ø"/>
            </a:pPr>
            <a:r>
              <a:rPr lang="it-IT" sz="1600" dirty="0">
                <a:latin typeface="Times New Roman" panose="02020603050405020304" pitchFamily="18" charset="0"/>
                <a:cs typeface="Times New Roman" panose="02020603050405020304" pitchFamily="18" charset="0"/>
              </a:rPr>
              <a:t> </a:t>
            </a:r>
            <a:r>
              <a:rPr lang="it-IT" sz="1600" b="1" dirty="0" err="1" smtClean="0">
                <a:solidFill>
                  <a:srgbClr val="C00000"/>
                </a:solidFill>
                <a:latin typeface="Times New Roman" panose="02020603050405020304" pitchFamily="18" charset="0"/>
                <a:cs typeface="Times New Roman" panose="02020603050405020304" pitchFamily="18" charset="0"/>
              </a:rPr>
              <a:t>peer</a:t>
            </a:r>
            <a:r>
              <a:rPr lang="it-IT" sz="1600" b="1" dirty="0" smtClean="0">
                <a:solidFill>
                  <a:srgbClr val="C00000"/>
                </a:solidFill>
                <a:latin typeface="Times New Roman" panose="02020603050405020304" pitchFamily="18" charset="0"/>
                <a:cs typeface="Times New Roman" panose="02020603050405020304" pitchFamily="18" charset="0"/>
              </a:rPr>
              <a:t> tutoring</a:t>
            </a:r>
            <a:r>
              <a:rPr lang="it-IT" sz="1600" dirty="0" smtClean="0">
                <a:solidFill>
                  <a:srgbClr val="C00000"/>
                </a:solidFill>
                <a:latin typeface="Times New Roman" panose="02020603050405020304" pitchFamily="18" charset="0"/>
                <a:cs typeface="Times New Roman" panose="02020603050405020304" pitchFamily="18" charset="0"/>
              </a:rPr>
              <a:t>: </a:t>
            </a:r>
            <a:r>
              <a:rPr lang="it-IT" sz="1600" dirty="0" smtClean="0">
                <a:latin typeface="Times New Roman" panose="02020603050405020304" pitchFamily="18" charset="0"/>
                <a:cs typeface="Times New Roman" panose="02020603050405020304" pitchFamily="18" charset="0"/>
              </a:rPr>
              <a:t>supporta </a:t>
            </a:r>
            <a:r>
              <a:rPr lang="it-IT" sz="1600" dirty="0">
                <a:latin typeface="Times New Roman" panose="02020603050405020304" pitchFamily="18" charset="0"/>
                <a:cs typeface="Times New Roman" panose="02020603050405020304" pitchFamily="18" charset="0"/>
              </a:rPr>
              <a:t>nel processo di apprendimento i compagni in </a:t>
            </a:r>
            <a:r>
              <a:rPr lang="it-IT" sz="1600" dirty="0" smtClean="0">
                <a:latin typeface="Times New Roman" panose="02020603050405020304" pitchFamily="18" charset="0"/>
                <a:cs typeface="Times New Roman" panose="02020603050405020304" pitchFamily="18" charset="0"/>
              </a:rPr>
              <a:t>difficoltà (BES)</a:t>
            </a:r>
            <a:endParaRPr lang="it-IT" sz="1600" dirty="0">
              <a:latin typeface="Times New Roman" panose="02020603050405020304" pitchFamily="18" charset="0"/>
              <a:cs typeface="Times New Roman" panose="02020603050405020304" pitchFamily="18" charset="0"/>
            </a:endParaRPr>
          </a:p>
          <a:p>
            <a:pPr>
              <a:buFont typeface="Wingdings" pitchFamily="2" charset="2"/>
              <a:buChar char="Ø"/>
            </a:pPr>
            <a:r>
              <a:rPr lang="it-IT" sz="1600" dirty="0">
                <a:latin typeface="Times New Roman" panose="02020603050405020304" pitchFamily="18" charset="0"/>
                <a:cs typeface="Times New Roman" panose="02020603050405020304" pitchFamily="18" charset="0"/>
              </a:rPr>
              <a:t> </a:t>
            </a:r>
            <a:r>
              <a:rPr lang="it-IT" sz="1600" b="1" dirty="0" smtClean="0">
                <a:solidFill>
                  <a:srgbClr val="C00000"/>
                </a:solidFill>
                <a:latin typeface="Times New Roman" panose="02020603050405020304" pitchFamily="18" charset="0"/>
                <a:cs typeface="Times New Roman" panose="02020603050405020304" pitchFamily="18" charset="0"/>
              </a:rPr>
              <a:t>custode:</a:t>
            </a:r>
            <a:r>
              <a:rPr lang="it-IT" sz="1600" dirty="0" smtClean="0">
                <a:latin typeface="Times New Roman" panose="02020603050405020304" pitchFamily="18" charset="0"/>
                <a:cs typeface="Times New Roman" panose="02020603050405020304" pitchFamily="18" charset="0"/>
              </a:rPr>
              <a:t> si </a:t>
            </a:r>
            <a:r>
              <a:rPr lang="it-IT" sz="1600" dirty="0">
                <a:latin typeface="Times New Roman" panose="02020603050405020304" pitchFamily="18" charset="0"/>
                <a:cs typeface="Times New Roman" panose="02020603050405020304" pitchFamily="18" charset="0"/>
              </a:rPr>
              <a:t>occupa di conservare i materiali (da proporre allo studente disabile)</a:t>
            </a:r>
          </a:p>
          <a:p>
            <a:pPr>
              <a:buFont typeface="Wingdings" pitchFamily="2" charset="2"/>
              <a:buChar char="Ø"/>
            </a:pPr>
            <a:r>
              <a:rPr lang="it-IT" sz="1600" dirty="0">
                <a:latin typeface="Times New Roman" panose="02020603050405020304" pitchFamily="18" charset="0"/>
                <a:cs typeface="Times New Roman" panose="02020603050405020304" pitchFamily="18" charset="0"/>
              </a:rPr>
              <a:t> </a:t>
            </a:r>
            <a:r>
              <a:rPr lang="it-IT" sz="1600" b="1" dirty="0" smtClean="0">
                <a:solidFill>
                  <a:srgbClr val="C00000"/>
                </a:solidFill>
                <a:latin typeface="Times New Roman" panose="02020603050405020304" pitchFamily="18" charset="0"/>
                <a:cs typeface="Times New Roman" panose="02020603050405020304" pitchFamily="18" charset="0"/>
              </a:rPr>
              <a:t>dattilografo:</a:t>
            </a:r>
            <a:r>
              <a:rPr lang="it-IT" sz="1600" b="1" dirty="0" smtClean="0">
                <a:latin typeface="Times New Roman" panose="02020603050405020304" pitchFamily="18" charset="0"/>
                <a:cs typeface="Times New Roman" panose="02020603050405020304" pitchFamily="18" charset="0"/>
              </a:rPr>
              <a:t> </a:t>
            </a:r>
            <a:r>
              <a:rPr lang="it-IT" sz="1600" dirty="0" smtClean="0">
                <a:latin typeface="Times New Roman" panose="02020603050405020304" pitchFamily="18" charset="0"/>
                <a:cs typeface="Times New Roman" panose="02020603050405020304" pitchFamily="18" charset="0"/>
              </a:rPr>
              <a:t>ha </a:t>
            </a:r>
            <a:r>
              <a:rPr lang="it-IT" sz="1600" dirty="0">
                <a:latin typeface="Times New Roman" panose="02020603050405020304" pitchFamily="18" charset="0"/>
                <a:cs typeface="Times New Roman" panose="02020603050405020304" pitchFamily="18" charset="0"/>
              </a:rPr>
              <a:t>il ruolo di annotare sulle le informazioni</a:t>
            </a:r>
          </a:p>
          <a:p>
            <a:pPr>
              <a:buFont typeface="Wingdings" pitchFamily="2" charset="2"/>
              <a:buChar char="Ø"/>
            </a:pPr>
            <a:r>
              <a:rPr lang="it-IT" sz="1600" dirty="0">
                <a:latin typeface="Times New Roman" panose="02020603050405020304" pitchFamily="18" charset="0"/>
                <a:cs typeface="Times New Roman" panose="02020603050405020304" pitchFamily="18" charset="0"/>
              </a:rPr>
              <a:t> </a:t>
            </a:r>
            <a:r>
              <a:rPr lang="it-IT" sz="1600" b="1" dirty="0" smtClean="0">
                <a:solidFill>
                  <a:srgbClr val="C00000"/>
                </a:solidFill>
                <a:latin typeface="Times New Roman" panose="02020603050405020304" pitchFamily="18" charset="0"/>
                <a:cs typeface="Times New Roman" panose="02020603050405020304" pitchFamily="18" charset="0"/>
              </a:rPr>
              <a:t>controllore </a:t>
            </a:r>
            <a:r>
              <a:rPr lang="it-IT" sz="1600" b="1" dirty="0">
                <a:solidFill>
                  <a:srgbClr val="C00000"/>
                </a:solidFill>
                <a:latin typeface="Times New Roman" panose="02020603050405020304" pitchFamily="18" charset="0"/>
                <a:cs typeface="Times New Roman" panose="02020603050405020304" pitchFamily="18" charset="0"/>
              </a:rPr>
              <a:t>del </a:t>
            </a:r>
            <a:r>
              <a:rPr lang="it-IT" sz="1600" b="1" dirty="0" smtClean="0">
                <a:solidFill>
                  <a:srgbClr val="C00000"/>
                </a:solidFill>
                <a:latin typeface="Times New Roman" panose="02020603050405020304" pitchFamily="18" charset="0"/>
                <a:cs typeface="Times New Roman" panose="02020603050405020304" pitchFamily="18" charset="0"/>
              </a:rPr>
              <a:t>tempo: </a:t>
            </a:r>
            <a:r>
              <a:rPr lang="it-IT" sz="1600" b="1" dirty="0" smtClean="0">
                <a:latin typeface="Times New Roman" panose="02020603050405020304" pitchFamily="18" charset="0"/>
                <a:cs typeface="Times New Roman" panose="02020603050405020304" pitchFamily="18" charset="0"/>
              </a:rPr>
              <a:t>s</a:t>
            </a:r>
            <a:r>
              <a:rPr lang="it-IT" sz="1600" dirty="0" smtClean="0">
                <a:latin typeface="Times New Roman" panose="02020603050405020304" pitchFamily="18" charset="0"/>
                <a:cs typeface="Times New Roman" panose="02020603050405020304" pitchFamily="18" charset="0"/>
              </a:rPr>
              <a:t>i </a:t>
            </a:r>
            <a:r>
              <a:rPr lang="it-IT" sz="1600" dirty="0">
                <a:latin typeface="Times New Roman" panose="02020603050405020304" pitchFamily="18" charset="0"/>
                <a:cs typeface="Times New Roman" panose="02020603050405020304" pitchFamily="18" charset="0"/>
              </a:rPr>
              <a:t>assume il compito di monitorare il tempo e nel caso di ritardi si interfaccia con l’insegnante spiegando il motivo (da proporre allo studente con </a:t>
            </a:r>
            <a:r>
              <a:rPr lang="it-IT" sz="1600" dirty="0" smtClean="0">
                <a:latin typeface="Times New Roman" panose="02020603050405020304" pitchFamily="18" charset="0"/>
                <a:cs typeface="Times New Roman" panose="02020603050405020304" pitchFamily="18" charset="0"/>
              </a:rPr>
              <a:t>BES, che </a:t>
            </a:r>
            <a:r>
              <a:rPr lang="it-IT" sz="1600" dirty="0" smtClean="0">
                <a:solidFill>
                  <a:prstClr val="black"/>
                </a:solidFill>
                <a:latin typeface="Times New Roman" panose="02020603050405020304" pitchFamily="18" charset="0"/>
                <a:cs typeface="Times New Roman" panose="02020603050405020304" pitchFamily="18" charset="0"/>
              </a:rPr>
              <a:t>si </a:t>
            </a:r>
            <a:r>
              <a:rPr lang="it-IT" sz="1600" dirty="0">
                <a:solidFill>
                  <a:prstClr val="black"/>
                </a:solidFill>
                <a:latin typeface="Times New Roman" panose="02020603050405020304" pitchFamily="18" charset="0"/>
                <a:cs typeface="Times New Roman" panose="02020603050405020304" pitchFamily="18" charset="0"/>
              </a:rPr>
              <a:t>sente </a:t>
            </a:r>
            <a:r>
              <a:rPr lang="it-IT" sz="1600" dirty="0" smtClean="0">
                <a:solidFill>
                  <a:prstClr val="black"/>
                </a:solidFill>
                <a:latin typeface="Times New Roman" panose="02020603050405020304" pitchFamily="18" charset="0"/>
                <a:cs typeface="Times New Roman" panose="02020603050405020304" pitchFamily="18" charset="0"/>
              </a:rPr>
              <a:t>così parte </a:t>
            </a:r>
            <a:r>
              <a:rPr lang="it-IT" sz="1600" dirty="0">
                <a:solidFill>
                  <a:prstClr val="black"/>
                </a:solidFill>
                <a:latin typeface="Times New Roman" panose="02020603050405020304" pitchFamily="18" charset="0"/>
                <a:cs typeface="Times New Roman" panose="02020603050405020304" pitchFamily="18" charset="0"/>
              </a:rPr>
              <a:t>integrante del gruppo classe</a:t>
            </a:r>
            <a:r>
              <a:rPr lang="it-IT" sz="1600" dirty="0" smtClean="0">
                <a:latin typeface="Times New Roman" panose="02020603050405020304" pitchFamily="18" charset="0"/>
                <a:cs typeface="Times New Roman" panose="02020603050405020304" pitchFamily="18" charset="0"/>
              </a:rPr>
              <a:t>)</a:t>
            </a:r>
            <a:endParaRPr lang="it-IT" sz="1600" dirty="0">
              <a:latin typeface="Times New Roman" panose="02020603050405020304" pitchFamily="18" charset="0"/>
              <a:cs typeface="Times New Roman" panose="02020603050405020304" pitchFamily="18" charset="0"/>
            </a:endParaRPr>
          </a:p>
        </p:txBody>
      </p:sp>
      <p:sp>
        <p:nvSpPr>
          <p:cNvPr id="2" name="Rettangolo 1"/>
          <p:cNvSpPr/>
          <p:nvPr/>
        </p:nvSpPr>
        <p:spPr>
          <a:xfrm>
            <a:off x="122826" y="190648"/>
            <a:ext cx="11900851" cy="369332"/>
          </a:xfrm>
          <a:prstGeom prst="rect">
            <a:avLst/>
          </a:prstGeom>
        </p:spPr>
        <p:txBody>
          <a:bodyPr wrap="square">
            <a:spAutoFit/>
          </a:bodyPr>
          <a:lstStyle/>
          <a:p>
            <a:pPr lvl="0" algn="ctr"/>
            <a:r>
              <a:rPr lang="it-IT" b="1" dirty="0" smtClean="0">
                <a:solidFill>
                  <a:prstClr val="white"/>
                </a:solidFill>
                <a:latin typeface="Times New Roman" panose="02020603050405020304" pitchFamily="18" charset="0"/>
                <a:cs typeface="Times New Roman" panose="02020603050405020304" pitchFamily="18" charset="0"/>
              </a:rPr>
              <a:t>…FASE OPERATIVA: FLIPPED CLASSROOM E COOPERATIVE LEARNING</a:t>
            </a:r>
          </a:p>
        </p:txBody>
      </p:sp>
      <p:sp>
        <p:nvSpPr>
          <p:cNvPr id="6" name="Rettangolo 5"/>
          <p:cNvSpPr/>
          <p:nvPr/>
        </p:nvSpPr>
        <p:spPr>
          <a:xfrm>
            <a:off x="127373" y="607875"/>
            <a:ext cx="11896303" cy="615553"/>
          </a:xfrm>
          <a:prstGeom prst="rect">
            <a:avLst/>
          </a:prstGeom>
        </p:spPr>
        <p:txBody>
          <a:bodyPr wrap="square">
            <a:spAutoFit/>
          </a:bodyPr>
          <a:lstStyle/>
          <a:p>
            <a:pPr marL="285750" lvl="0" indent="-285750" algn="ctr">
              <a:buFont typeface="Wingdings" pitchFamily="2" charset="2"/>
              <a:buChar char="Ø"/>
            </a:pPr>
            <a:r>
              <a:rPr lang="it-IT" b="1" dirty="0" err="1" smtClean="0">
                <a:solidFill>
                  <a:srgbClr val="C00000"/>
                </a:solidFill>
                <a:latin typeface="Times New Roman" panose="02020603050405020304" pitchFamily="18" charset="0"/>
                <a:cs typeface="Times New Roman" panose="02020603050405020304" pitchFamily="18" charset="0"/>
              </a:rPr>
              <a:t>Flipped</a:t>
            </a:r>
            <a:r>
              <a:rPr lang="it-IT" b="1" dirty="0" smtClean="0">
                <a:solidFill>
                  <a:srgbClr val="C00000"/>
                </a:solidFill>
                <a:latin typeface="Times New Roman" panose="02020603050405020304" pitchFamily="18" charset="0"/>
                <a:cs typeface="Times New Roman" panose="02020603050405020304" pitchFamily="18" charset="0"/>
              </a:rPr>
              <a:t> </a:t>
            </a:r>
            <a:r>
              <a:rPr lang="it-IT" b="1" dirty="0" err="1" smtClean="0">
                <a:solidFill>
                  <a:srgbClr val="C00000"/>
                </a:solidFill>
                <a:latin typeface="Times New Roman" panose="02020603050405020304" pitchFamily="18" charset="0"/>
                <a:cs typeface="Times New Roman" panose="02020603050405020304" pitchFamily="18" charset="0"/>
              </a:rPr>
              <a:t>Classroom</a:t>
            </a:r>
            <a:r>
              <a:rPr lang="it-IT" b="1" dirty="0" smtClean="0">
                <a:solidFill>
                  <a:srgbClr val="C00000"/>
                </a:solidFill>
                <a:latin typeface="Times New Roman" panose="02020603050405020304" pitchFamily="18" charset="0"/>
                <a:cs typeface="Times New Roman" panose="02020603050405020304" pitchFamily="18" charset="0"/>
              </a:rPr>
              <a:t>: il docente fornisce agli studenti indicazioni sul lavoro da fare a casa…</a:t>
            </a:r>
          </a:p>
          <a:p>
            <a:pPr lvl="0" algn="ctr"/>
            <a:r>
              <a:rPr lang="it-IT" sz="1600" b="1" dirty="0" smtClean="0">
                <a:solidFill>
                  <a:prstClr val="black"/>
                </a:solidFill>
                <a:latin typeface="Times New Roman" pitchFamily="18" charset="0"/>
                <a:cs typeface="Times New Roman" pitchFamily="18" charset="0"/>
              </a:rPr>
              <a:t>Finalità metacognitiva</a:t>
            </a:r>
            <a:r>
              <a:rPr lang="it-IT" sz="1600" dirty="0" smtClean="0">
                <a:solidFill>
                  <a:prstClr val="black"/>
                </a:solidFill>
                <a:latin typeface="Times New Roman" pitchFamily="18" charset="0"/>
                <a:cs typeface="Times New Roman" pitchFamily="18" charset="0"/>
              </a:rPr>
              <a:t>: individuare strategie e pianificare il proprio processo di apprendimento</a:t>
            </a:r>
            <a:endParaRPr lang="it-IT" sz="1600" dirty="0">
              <a:solidFill>
                <a:prstClr val="black"/>
              </a:solidFill>
              <a:latin typeface="Times New Roman" pitchFamily="18" charset="0"/>
              <a:cs typeface="Times New Roman" pitchFamily="18" charset="0"/>
            </a:endParaRPr>
          </a:p>
        </p:txBody>
      </p:sp>
      <p:sp>
        <p:nvSpPr>
          <p:cNvPr id="8" name="Onda 1 7"/>
          <p:cNvSpPr/>
          <p:nvPr/>
        </p:nvSpPr>
        <p:spPr>
          <a:xfrm>
            <a:off x="8147713" y="4852974"/>
            <a:ext cx="3875963" cy="1390450"/>
          </a:xfrm>
          <a:prstGeom prst="wav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anose="02020603050405020304" pitchFamily="18" charset="0"/>
                <a:cs typeface="Times New Roman" panose="02020603050405020304" pitchFamily="18" charset="0"/>
              </a:rPr>
              <a:t>Occorre la competizione nella sua forma produttiva, che spinge gli studenti a migliorare; ciò è possibile con gruppi di lavoro eterogenei in cui il successo del gruppo deriva dalla somma dei punteggi individuali</a:t>
            </a:r>
            <a:endParaRPr lang="it-IT" sz="1400" dirty="0">
              <a:solidFill>
                <a:schemeClr val="tx1"/>
              </a:solidFill>
              <a:latin typeface="Times New Roman" panose="02020603050405020304" pitchFamily="18" charset="0"/>
              <a:cs typeface="Times New Roman" panose="02020603050405020304" pitchFamily="18" charset="0"/>
            </a:endParaRPr>
          </a:p>
        </p:txBody>
      </p:sp>
      <p:pic>
        <p:nvPicPr>
          <p:cNvPr id="7170" name="Picture 2" descr="Visualizza immagine di orig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5426" y="1264373"/>
            <a:ext cx="2674961" cy="171083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Visualizza immagine di ori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3802" y="1209779"/>
            <a:ext cx="3353699" cy="1710839"/>
          </a:xfrm>
          <a:prstGeom prst="rect">
            <a:avLst/>
          </a:prstGeom>
          <a:noFill/>
          <a:extLst>
            <a:ext uri="{909E8E84-426E-40DD-AFC4-6F175D3DCCD1}">
              <a14:hiddenFill xmlns:a14="http://schemas.microsoft.com/office/drawing/2010/main">
                <a:solidFill>
                  <a:srgbClr val="FFFFFF"/>
                </a:solidFill>
              </a14:hiddenFill>
            </a:ext>
          </a:extLst>
        </p:spPr>
      </p:pic>
      <p:sp>
        <p:nvSpPr>
          <p:cNvPr id="17" name="Rettangolo 16"/>
          <p:cNvSpPr/>
          <p:nvPr/>
        </p:nvSpPr>
        <p:spPr>
          <a:xfrm rot="20313885">
            <a:off x="76293" y="3788513"/>
            <a:ext cx="2949846" cy="400110"/>
          </a:xfrm>
          <a:prstGeom prst="rect">
            <a:avLst/>
          </a:prstGeom>
        </p:spPr>
        <p:txBody>
          <a:bodyPr wrap="none">
            <a:spAutoFit/>
          </a:bodyPr>
          <a:lstStyle/>
          <a:p>
            <a:pPr lvl="0"/>
            <a:r>
              <a:rPr lang="it-IT" sz="2000" b="1" i="1" dirty="0">
                <a:solidFill>
                  <a:schemeClr val="bg1"/>
                </a:solidFill>
                <a:latin typeface="Times New Roman" panose="02020603050405020304" pitchFamily="18" charset="0"/>
                <a:cs typeface="Times New Roman" panose="02020603050405020304" pitchFamily="18" charset="0"/>
              </a:rPr>
              <a:t>Osservazione</a:t>
            </a:r>
            <a:r>
              <a:rPr lang="it-IT" sz="2000" dirty="0">
                <a:solidFill>
                  <a:schemeClr val="bg1"/>
                </a:solidFill>
                <a:latin typeface="Times New Roman" panose="02020603050405020304" pitchFamily="18" charset="0"/>
                <a:cs typeface="Times New Roman" panose="02020603050405020304" pitchFamily="18" charset="0"/>
              </a:rPr>
              <a:t> (</a:t>
            </a:r>
            <a:r>
              <a:rPr lang="it-IT" sz="2000" dirty="0" err="1">
                <a:solidFill>
                  <a:schemeClr val="bg1"/>
                </a:solidFill>
                <a:latin typeface="Times New Roman" panose="02020603050405020304" pitchFamily="18" charset="0"/>
                <a:cs typeface="Times New Roman" panose="02020603050405020304" pitchFamily="18" charset="0"/>
              </a:rPr>
              <a:t>monitoring</a:t>
            </a:r>
            <a:r>
              <a:rPr lang="it-IT" sz="2000" dirty="0">
                <a:solidFill>
                  <a:schemeClr val="bg1"/>
                </a:solidFill>
                <a:latin typeface="Times New Roman" panose="02020603050405020304" pitchFamily="18" charset="0"/>
                <a:cs typeface="Times New Roman" panose="02020603050405020304" pitchFamily="18" charset="0"/>
              </a:rPr>
              <a:t>)</a:t>
            </a:r>
          </a:p>
        </p:txBody>
      </p:sp>
      <p:sp>
        <p:nvSpPr>
          <p:cNvPr id="18" name="Rettangolo 17"/>
          <p:cNvSpPr/>
          <p:nvPr/>
        </p:nvSpPr>
        <p:spPr>
          <a:xfrm rot="1157459">
            <a:off x="9346911" y="3829457"/>
            <a:ext cx="2751522" cy="400110"/>
          </a:xfrm>
          <a:prstGeom prst="rect">
            <a:avLst/>
          </a:prstGeom>
        </p:spPr>
        <p:txBody>
          <a:bodyPr wrap="none">
            <a:spAutoFit/>
          </a:bodyPr>
          <a:lstStyle/>
          <a:p>
            <a:pPr lvl="0"/>
            <a:r>
              <a:rPr lang="it-IT" sz="2000" b="1" i="1" dirty="0">
                <a:solidFill>
                  <a:schemeClr val="bg1"/>
                </a:solidFill>
                <a:latin typeface="Times New Roman" panose="02020603050405020304" pitchFamily="18" charset="0"/>
                <a:cs typeface="Times New Roman" panose="02020603050405020304" pitchFamily="18" charset="0"/>
              </a:rPr>
              <a:t>Valutazione</a:t>
            </a:r>
            <a:r>
              <a:rPr lang="it-IT" sz="2000" dirty="0">
                <a:solidFill>
                  <a:schemeClr val="bg1"/>
                </a:solidFill>
                <a:latin typeface="Times New Roman" panose="02020603050405020304" pitchFamily="18" charset="0"/>
                <a:cs typeface="Times New Roman" panose="02020603050405020304" pitchFamily="18" charset="0"/>
              </a:rPr>
              <a:t> (processing)</a:t>
            </a:r>
          </a:p>
        </p:txBody>
      </p:sp>
      <p:sp>
        <p:nvSpPr>
          <p:cNvPr id="19" name="Rettangolo 18"/>
          <p:cNvSpPr/>
          <p:nvPr/>
        </p:nvSpPr>
        <p:spPr>
          <a:xfrm rot="19640073">
            <a:off x="364252" y="1920478"/>
            <a:ext cx="2292038" cy="369332"/>
          </a:xfrm>
          <a:prstGeom prst="rect">
            <a:avLst/>
          </a:prstGeom>
        </p:spPr>
        <p:txBody>
          <a:bodyPr wrap="none">
            <a:spAutoFit/>
          </a:bodyPr>
          <a:lstStyle/>
          <a:p>
            <a:r>
              <a:rPr lang="it-IT" dirty="0" smtClean="0">
                <a:solidFill>
                  <a:srgbClr val="C00000"/>
                </a:solidFill>
                <a:latin typeface="Times New Roman" panose="02020603050405020304" pitchFamily="18" charset="0"/>
                <a:cs typeface="Times New Roman" panose="02020603050405020304" pitchFamily="18" charset="0"/>
              </a:rPr>
              <a:t>Docente «</a:t>
            </a:r>
            <a:r>
              <a:rPr lang="it-IT" i="1" dirty="0" smtClean="0">
                <a:solidFill>
                  <a:srgbClr val="C00000"/>
                </a:solidFill>
                <a:latin typeface="Times New Roman" panose="02020603050405020304" pitchFamily="18" charset="0"/>
                <a:cs typeface="Times New Roman" panose="02020603050405020304" pitchFamily="18" charset="0"/>
              </a:rPr>
              <a:t>progettista</a:t>
            </a:r>
            <a:r>
              <a:rPr lang="it-IT" i="1" dirty="0">
                <a:solidFill>
                  <a:srgbClr val="C00000"/>
                </a:solidFill>
                <a:latin typeface="Times New Roman" panose="02020603050405020304" pitchFamily="18" charset="0"/>
                <a:cs typeface="Times New Roman" panose="02020603050405020304" pitchFamily="18" charset="0"/>
              </a:rPr>
              <a:t>»</a:t>
            </a:r>
            <a:r>
              <a:rPr lang="it-IT" dirty="0">
                <a:solidFill>
                  <a:srgbClr val="C00000"/>
                </a:solidFill>
                <a:latin typeface="Times New Roman" panose="02020603050405020304" pitchFamily="18" charset="0"/>
                <a:cs typeface="Times New Roman" panose="02020603050405020304" pitchFamily="18" charset="0"/>
              </a:rPr>
              <a:t> </a:t>
            </a:r>
            <a:endParaRPr lang="it-IT" dirty="0">
              <a:solidFill>
                <a:srgbClr val="C00000"/>
              </a:solidFill>
            </a:endParaRPr>
          </a:p>
        </p:txBody>
      </p:sp>
      <p:sp>
        <p:nvSpPr>
          <p:cNvPr id="11" name="Rettangolo 10"/>
          <p:cNvSpPr/>
          <p:nvPr/>
        </p:nvSpPr>
        <p:spPr>
          <a:xfrm rot="19640073">
            <a:off x="1852616" y="2072878"/>
            <a:ext cx="1749197" cy="369332"/>
          </a:xfrm>
          <a:prstGeom prst="rect">
            <a:avLst/>
          </a:prstGeom>
        </p:spPr>
        <p:txBody>
          <a:bodyPr wrap="none">
            <a:spAutoFit/>
          </a:bodyPr>
          <a:lstStyle/>
          <a:p>
            <a:r>
              <a:rPr lang="it-IT" dirty="0" smtClean="0">
                <a:solidFill>
                  <a:srgbClr val="C00000"/>
                </a:solidFill>
                <a:latin typeface="Times New Roman" panose="02020603050405020304" pitchFamily="18" charset="0"/>
                <a:cs typeface="Times New Roman" panose="02020603050405020304" pitchFamily="18" charset="0"/>
              </a:rPr>
              <a:t>Docente </a:t>
            </a:r>
            <a:r>
              <a:rPr lang="it-IT" dirty="0" smtClean="0">
                <a:solidFill>
                  <a:srgbClr val="C00000"/>
                </a:solidFill>
                <a:latin typeface="Times New Roman" panose="02020603050405020304" pitchFamily="18" charset="0"/>
                <a:cs typeface="Times New Roman" panose="02020603050405020304" pitchFamily="18" charset="0"/>
              </a:rPr>
              <a:t>«</a:t>
            </a:r>
            <a:r>
              <a:rPr lang="it-IT" i="1" dirty="0" smtClean="0">
                <a:solidFill>
                  <a:srgbClr val="C00000"/>
                </a:solidFill>
                <a:latin typeface="Times New Roman" panose="02020603050405020304" pitchFamily="18" charset="0"/>
                <a:cs typeface="Times New Roman" panose="02020603050405020304" pitchFamily="18" charset="0"/>
              </a:rPr>
              <a:t>tutor</a:t>
            </a:r>
            <a:r>
              <a:rPr lang="it-IT" i="1" dirty="0" smtClean="0">
                <a:solidFill>
                  <a:srgbClr val="C00000"/>
                </a:solidFill>
                <a:latin typeface="Times New Roman" panose="02020603050405020304" pitchFamily="18" charset="0"/>
                <a:cs typeface="Times New Roman" panose="02020603050405020304" pitchFamily="18" charset="0"/>
              </a:rPr>
              <a:t>»</a:t>
            </a:r>
            <a:r>
              <a:rPr lang="it-IT" dirty="0" smtClean="0">
                <a:solidFill>
                  <a:srgbClr val="C00000"/>
                </a:solidFill>
                <a:latin typeface="Times New Roman" panose="02020603050405020304" pitchFamily="18" charset="0"/>
                <a:cs typeface="Times New Roman" panose="02020603050405020304" pitchFamily="18" charset="0"/>
              </a:rPr>
              <a:t> </a:t>
            </a:r>
            <a:endParaRPr lang="it-IT" dirty="0">
              <a:solidFill>
                <a:srgbClr val="C00000"/>
              </a:solidFill>
            </a:endParaRPr>
          </a:p>
        </p:txBody>
      </p:sp>
    </p:spTree>
    <p:extLst>
      <p:ext uri="{BB962C8B-B14F-4D97-AF65-F5344CB8AC3E}">
        <p14:creationId xmlns:p14="http://schemas.microsoft.com/office/powerpoint/2010/main" val="3050558979"/>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asellaDiTesto 1"/>
          <p:cNvSpPr txBox="1"/>
          <p:nvPr/>
        </p:nvSpPr>
        <p:spPr>
          <a:xfrm>
            <a:off x="109182" y="135515"/>
            <a:ext cx="11932565" cy="461665"/>
          </a:xfrm>
          <a:prstGeom prst="rect">
            <a:avLst/>
          </a:prstGeom>
          <a:noFill/>
        </p:spPr>
        <p:txBody>
          <a:bodyPr wrap="square" rtlCol="0">
            <a:spAutoFit/>
          </a:bodyPr>
          <a:lstStyle/>
          <a:p>
            <a:pPr algn="ctr"/>
            <a:r>
              <a:rPr lang="it-IT" sz="2400" b="1" dirty="0" smtClean="0">
                <a:solidFill>
                  <a:srgbClr val="C00000"/>
                </a:solidFill>
                <a:latin typeface="Times New Roman" panose="02020603050405020304" pitchFamily="18" charset="0"/>
                <a:cs typeface="Times New Roman" panose="02020603050405020304" pitchFamily="18" charset="0"/>
              </a:rPr>
              <a:t>…l’importanza del cooperative </a:t>
            </a:r>
            <a:r>
              <a:rPr lang="it-IT" sz="2400" b="1" dirty="0" err="1" smtClean="0">
                <a:solidFill>
                  <a:srgbClr val="C00000"/>
                </a:solidFill>
                <a:latin typeface="Times New Roman" panose="02020603050405020304" pitchFamily="18" charset="0"/>
                <a:cs typeface="Times New Roman" panose="02020603050405020304" pitchFamily="18" charset="0"/>
              </a:rPr>
              <a:t>learning</a:t>
            </a:r>
            <a:r>
              <a:rPr lang="it-IT" sz="2400" b="1" dirty="0" smtClean="0">
                <a:solidFill>
                  <a:srgbClr val="C00000"/>
                </a:solidFill>
                <a:latin typeface="Times New Roman" panose="02020603050405020304" pitchFamily="18" charset="0"/>
                <a:cs typeface="Times New Roman" panose="02020603050405020304" pitchFamily="18" charset="0"/>
              </a:rPr>
              <a:t>:</a:t>
            </a:r>
            <a:endParaRPr lang="it-IT" sz="2400" b="1" dirty="0">
              <a:solidFill>
                <a:srgbClr val="C00000"/>
              </a:solidFill>
              <a:latin typeface="Times New Roman" panose="02020603050405020304" pitchFamily="18" charset="0"/>
              <a:cs typeface="Times New Roman" panose="02020603050405020304" pitchFamily="18" charset="0"/>
            </a:endParaRPr>
          </a:p>
        </p:txBody>
      </p:sp>
      <p:cxnSp>
        <p:nvCxnSpPr>
          <p:cNvPr id="5" name="Connettore 2 4"/>
          <p:cNvCxnSpPr/>
          <p:nvPr/>
        </p:nvCxnSpPr>
        <p:spPr>
          <a:xfrm>
            <a:off x="2434302" y="706364"/>
            <a:ext cx="0" cy="10322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Nuvola 6"/>
          <p:cNvSpPr/>
          <p:nvPr/>
        </p:nvSpPr>
        <p:spPr>
          <a:xfrm>
            <a:off x="965915" y="1777284"/>
            <a:ext cx="2691685" cy="1403797"/>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latin typeface="Times New Roman" panose="02020603050405020304" pitchFamily="18" charset="0"/>
                <a:cs typeface="Times New Roman" panose="02020603050405020304" pitchFamily="18" charset="0"/>
              </a:rPr>
              <a:t>Interdipendenza positiva</a:t>
            </a:r>
            <a:endParaRPr lang="it-IT" dirty="0">
              <a:solidFill>
                <a:schemeClr val="tx1"/>
              </a:solidFill>
              <a:latin typeface="Times New Roman" panose="02020603050405020304" pitchFamily="18" charset="0"/>
              <a:cs typeface="Times New Roman" panose="02020603050405020304" pitchFamily="18" charset="0"/>
            </a:endParaRPr>
          </a:p>
        </p:txBody>
      </p:sp>
      <p:cxnSp>
        <p:nvCxnSpPr>
          <p:cNvPr id="9" name="Connettore 2 8"/>
          <p:cNvCxnSpPr/>
          <p:nvPr/>
        </p:nvCxnSpPr>
        <p:spPr>
          <a:xfrm flipH="1">
            <a:off x="4610636" y="706364"/>
            <a:ext cx="1" cy="23574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Nuvola 12"/>
          <p:cNvSpPr/>
          <p:nvPr/>
        </p:nvSpPr>
        <p:spPr>
          <a:xfrm>
            <a:off x="3367826" y="3222260"/>
            <a:ext cx="2485621" cy="1300766"/>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latin typeface="Times New Roman" panose="02020603050405020304" pitchFamily="18" charset="0"/>
                <a:cs typeface="Times New Roman" panose="02020603050405020304" pitchFamily="18" charset="0"/>
              </a:rPr>
              <a:t>Responsabilità individuale e di gruppo</a:t>
            </a:r>
            <a:endParaRPr lang="it-IT" dirty="0">
              <a:solidFill>
                <a:schemeClr val="tx1"/>
              </a:solidFill>
              <a:latin typeface="Times New Roman" panose="02020603050405020304" pitchFamily="18" charset="0"/>
              <a:cs typeface="Times New Roman" panose="02020603050405020304" pitchFamily="18" charset="0"/>
            </a:endParaRPr>
          </a:p>
        </p:txBody>
      </p:sp>
      <p:cxnSp>
        <p:nvCxnSpPr>
          <p:cNvPr id="15" name="Connettore 2 14"/>
          <p:cNvCxnSpPr/>
          <p:nvPr/>
        </p:nvCxnSpPr>
        <p:spPr>
          <a:xfrm>
            <a:off x="6606862" y="605307"/>
            <a:ext cx="19318" cy="11333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Nuvola 16"/>
          <p:cNvSpPr/>
          <p:nvPr/>
        </p:nvSpPr>
        <p:spPr>
          <a:xfrm>
            <a:off x="5747196" y="1764405"/>
            <a:ext cx="2002666" cy="1300767"/>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latin typeface="Times New Roman" panose="02020603050405020304" pitchFamily="18" charset="0"/>
                <a:cs typeface="Times New Roman" panose="02020603050405020304" pitchFamily="18" charset="0"/>
              </a:rPr>
              <a:t>Interazione costruttiva</a:t>
            </a:r>
            <a:endParaRPr lang="it-IT" dirty="0">
              <a:solidFill>
                <a:schemeClr val="tx1"/>
              </a:solidFill>
              <a:latin typeface="Times New Roman" panose="02020603050405020304" pitchFamily="18" charset="0"/>
              <a:cs typeface="Times New Roman" panose="02020603050405020304" pitchFamily="18" charset="0"/>
            </a:endParaRPr>
          </a:p>
        </p:txBody>
      </p:sp>
      <p:cxnSp>
        <p:nvCxnSpPr>
          <p:cNvPr id="19" name="Connettore 2 18"/>
          <p:cNvCxnSpPr/>
          <p:nvPr/>
        </p:nvCxnSpPr>
        <p:spPr>
          <a:xfrm>
            <a:off x="9311425" y="605307"/>
            <a:ext cx="12879" cy="29878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Nuvola 19"/>
          <p:cNvSpPr/>
          <p:nvPr/>
        </p:nvSpPr>
        <p:spPr>
          <a:xfrm>
            <a:off x="8667482" y="3606085"/>
            <a:ext cx="1560337" cy="1159099"/>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latin typeface="Times New Roman" panose="02020603050405020304" pitchFamily="18" charset="0"/>
                <a:cs typeface="Times New Roman" panose="02020603050405020304" pitchFamily="18" charset="0"/>
              </a:rPr>
              <a:t>Abilità sociali</a:t>
            </a:r>
            <a:endParaRPr lang="it-IT" dirty="0">
              <a:solidFill>
                <a:schemeClr val="tx1"/>
              </a:solidFill>
              <a:latin typeface="Times New Roman" panose="02020603050405020304" pitchFamily="18" charset="0"/>
              <a:cs typeface="Times New Roman" panose="02020603050405020304" pitchFamily="18" charset="0"/>
            </a:endParaRPr>
          </a:p>
        </p:txBody>
      </p:sp>
      <p:cxnSp>
        <p:nvCxnSpPr>
          <p:cNvPr id="23" name="Connettore 2 22"/>
          <p:cNvCxnSpPr/>
          <p:nvPr/>
        </p:nvCxnSpPr>
        <p:spPr>
          <a:xfrm>
            <a:off x="10874062" y="618186"/>
            <a:ext cx="12879" cy="11590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Nuvola 23"/>
          <p:cNvSpPr/>
          <p:nvPr/>
        </p:nvSpPr>
        <p:spPr>
          <a:xfrm>
            <a:off x="9581882" y="1764404"/>
            <a:ext cx="2610119" cy="1416677"/>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latin typeface="Times New Roman" panose="02020603050405020304" pitchFamily="18" charset="0"/>
                <a:cs typeface="Times New Roman" panose="02020603050405020304" pitchFamily="18" charset="0"/>
              </a:rPr>
              <a:t>Autovalutazione</a:t>
            </a:r>
            <a:endParaRPr lang="it-IT" dirty="0">
              <a:solidFill>
                <a:schemeClr val="tx1"/>
              </a:solidFill>
              <a:latin typeface="Times New Roman" panose="02020603050405020304" pitchFamily="18" charset="0"/>
              <a:cs typeface="Times New Roman" panose="02020603050405020304" pitchFamily="18" charset="0"/>
            </a:endParaRPr>
          </a:p>
        </p:txBody>
      </p:sp>
      <p:cxnSp>
        <p:nvCxnSpPr>
          <p:cNvPr id="31" name="Connettore 4 30"/>
          <p:cNvCxnSpPr>
            <a:stCxn id="7" idx="1"/>
          </p:cNvCxnSpPr>
          <p:nvPr/>
        </p:nvCxnSpPr>
        <p:spPr>
          <a:xfrm rot="5400000">
            <a:off x="1483543" y="3486207"/>
            <a:ext cx="1134837" cy="521595"/>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2048" name="CasellaDiTesto 2047"/>
          <p:cNvSpPr txBox="1"/>
          <p:nvPr/>
        </p:nvSpPr>
        <p:spPr>
          <a:xfrm>
            <a:off x="862885" y="4314423"/>
            <a:ext cx="2137892" cy="1015663"/>
          </a:xfrm>
          <a:prstGeom prst="rect">
            <a:avLst/>
          </a:prstGeom>
          <a:noFill/>
        </p:spPr>
        <p:txBody>
          <a:bodyPr wrap="square" rtlCol="0">
            <a:spAutoFit/>
          </a:bodyPr>
          <a:lstStyle/>
          <a:p>
            <a:r>
              <a:rPr lang="it-IT" sz="1500" b="1" dirty="0" smtClean="0">
                <a:latin typeface="Times New Roman" panose="02020603050405020304" pitchFamily="18" charset="0"/>
                <a:cs typeface="Times New Roman" panose="02020603050405020304" pitchFamily="18" charset="0"/>
              </a:rPr>
              <a:t>Il fine ultimo del lavoro è possibile solo se viene impiegato l’impegno di tutti</a:t>
            </a:r>
            <a:endParaRPr lang="it-IT" sz="1500" b="1" dirty="0">
              <a:latin typeface="Times New Roman" panose="02020603050405020304" pitchFamily="18" charset="0"/>
              <a:cs typeface="Times New Roman" panose="02020603050405020304" pitchFamily="18" charset="0"/>
            </a:endParaRPr>
          </a:p>
        </p:txBody>
      </p:sp>
      <p:cxnSp>
        <p:nvCxnSpPr>
          <p:cNvPr id="2051" name="Connettore 4 2050"/>
          <p:cNvCxnSpPr/>
          <p:nvPr/>
        </p:nvCxnSpPr>
        <p:spPr>
          <a:xfrm rot="16200000" flipH="1">
            <a:off x="4617076" y="4726947"/>
            <a:ext cx="746974" cy="528034"/>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2052" name="CasellaDiTesto 2051"/>
          <p:cNvSpPr txBox="1"/>
          <p:nvPr/>
        </p:nvSpPr>
        <p:spPr>
          <a:xfrm>
            <a:off x="3155323" y="5302869"/>
            <a:ext cx="3593205" cy="1492716"/>
          </a:xfrm>
          <a:prstGeom prst="rect">
            <a:avLst/>
          </a:prstGeom>
          <a:noFill/>
        </p:spPr>
        <p:txBody>
          <a:bodyPr wrap="square" rtlCol="0">
            <a:spAutoFit/>
          </a:bodyPr>
          <a:lstStyle/>
          <a:p>
            <a:r>
              <a:rPr lang="it-IT" sz="1600" b="1" dirty="0" smtClean="0">
                <a:latin typeface="Times New Roman" panose="02020603050405020304" pitchFamily="18" charset="0"/>
                <a:cs typeface="Times New Roman" panose="02020603050405020304" pitchFamily="18" charset="0"/>
              </a:rPr>
              <a:t>- </a:t>
            </a:r>
            <a:r>
              <a:rPr lang="it-IT" sz="1500" b="1" dirty="0" smtClean="0">
                <a:latin typeface="Times New Roman" panose="02020603050405020304" pitchFamily="18" charset="0"/>
                <a:cs typeface="Times New Roman" panose="02020603050405020304" pitchFamily="18" charset="0"/>
              </a:rPr>
              <a:t>Funzioni e ruoli</a:t>
            </a:r>
          </a:p>
          <a:p>
            <a:r>
              <a:rPr lang="it-IT" sz="1500" b="1" dirty="0" smtClean="0">
                <a:latin typeface="Times New Roman" panose="02020603050405020304" pitchFamily="18" charset="0"/>
                <a:cs typeface="Times New Roman" panose="02020603050405020304" pitchFamily="18" charset="0"/>
              </a:rPr>
              <a:t>- Coinvolgimento dei Bisogni Educativi speciali: </a:t>
            </a:r>
            <a:r>
              <a:rPr lang="it-IT" sz="1500" i="1" dirty="0" smtClean="0">
                <a:latin typeface="Times New Roman" panose="02020603050405020304" pitchFamily="18" charset="0"/>
                <a:cs typeface="Times New Roman" panose="02020603050405020304" pitchFamily="18" charset="0"/>
              </a:rPr>
              <a:t>la didattica inclusiva riconosce la speciale normalità di tutti gli alunni, ognuno è speciale e va accettato per la propria individualità</a:t>
            </a:r>
            <a:endParaRPr lang="it-IT" sz="1500" b="1" dirty="0">
              <a:latin typeface="Times New Roman" panose="02020603050405020304" pitchFamily="18" charset="0"/>
              <a:cs typeface="Times New Roman" panose="02020603050405020304" pitchFamily="18" charset="0"/>
            </a:endParaRPr>
          </a:p>
        </p:txBody>
      </p:sp>
      <p:cxnSp>
        <p:nvCxnSpPr>
          <p:cNvPr id="2054" name="Connettore 2 2053"/>
          <p:cNvCxnSpPr>
            <a:stCxn id="17" idx="1"/>
          </p:cNvCxnSpPr>
          <p:nvPr/>
        </p:nvCxnSpPr>
        <p:spPr>
          <a:xfrm flipH="1">
            <a:off x="6748528" y="3063787"/>
            <a:ext cx="1" cy="68321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55" name="CasellaDiTesto 2054"/>
          <p:cNvSpPr txBox="1"/>
          <p:nvPr/>
        </p:nvSpPr>
        <p:spPr>
          <a:xfrm>
            <a:off x="6272011" y="3747004"/>
            <a:ext cx="1725769" cy="784830"/>
          </a:xfrm>
          <a:prstGeom prst="rect">
            <a:avLst/>
          </a:prstGeom>
          <a:noFill/>
        </p:spPr>
        <p:txBody>
          <a:bodyPr wrap="square" rtlCol="0">
            <a:spAutoFit/>
          </a:bodyPr>
          <a:lstStyle/>
          <a:p>
            <a:r>
              <a:rPr lang="it-IT" sz="1500" b="1" dirty="0" smtClean="0">
                <a:latin typeface="Times New Roman" panose="02020603050405020304" pitchFamily="18" charset="0"/>
                <a:cs typeface="Times New Roman" panose="02020603050405020304" pitchFamily="18" charset="0"/>
              </a:rPr>
              <a:t>Stima, rispetto, accettazione reciproca</a:t>
            </a:r>
            <a:endParaRPr lang="it-IT" sz="1500" b="1" dirty="0">
              <a:latin typeface="Times New Roman" panose="02020603050405020304" pitchFamily="18" charset="0"/>
              <a:cs typeface="Times New Roman" panose="02020603050405020304" pitchFamily="18" charset="0"/>
            </a:endParaRPr>
          </a:p>
        </p:txBody>
      </p:sp>
      <p:cxnSp>
        <p:nvCxnSpPr>
          <p:cNvPr id="2057" name="Connettore 2 2056"/>
          <p:cNvCxnSpPr/>
          <p:nvPr/>
        </p:nvCxnSpPr>
        <p:spPr>
          <a:xfrm>
            <a:off x="10899820" y="3218970"/>
            <a:ext cx="0" cy="5280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58" name="CasellaDiTesto 2057"/>
          <p:cNvSpPr txBox="1"/>
          <p:nvPr/>
        </p:nvSpPr>
        <p:spPr>
          <a:xfrm>
            <a:off x="10227819" y="3706084"/>
            <a:ext cx="1957743" cy="1708160"/>
          </a:xfrm>
          <a:prstGeom prst="rect">
            <a:avLst/>
          </a:prstGeom>
          <a:noFill/>
        </p:spPr>
        <p:txBody>
          <a:bodyPr wrap="square" rtlCol="0">
            <a:spAutoFit/>
          </a:bodyPr>
          <a:lstStyle/>
          <a:p>
            <a:r>
              <a:rPr lang="it-IT" sz="1500" b="1" dirty="0" smtClean="0">
                <a:latin typeface="Times New Roman" panose="02020603050405020304" pitchFamily="18" charset="0"/>
                <a:cs typeface="Times New Roman" panose="02020603050405020304" pitchFamily="18" charset="0"/>
              </a:rPr>
              <a:t>Valutazione come strumento funzionale all’apprendimento: </a:t>
            </a:r>
            <a:r>
              <a:rPr lang="it-IT" sz="1500" i="1" dirty="0" smtClean="0">
                <a:latin typeface="Times New Roman" panose="02020603050405020304" pitchFamily="18" charset="0"/>
                <a:cs typeface="Times New Roman" panose="02020603050405020304" pitchFamily="18" charset="0"/>
              </a:rPr>
              <a:t>non si valuta solo la propria prestazione ma anche quella dei compagni</a:t>
            </a:r>
            <a:endParaRPr lang="it-IT" sz="1500" b="1" dirty="0">
              <a:latin typeface="Times New Roman" panose="02020603050405020304" pitchFamily="18" charset="0"/>
              <a:cs typeface="Times New Roman" panose="02020603050405020304" pitchFamily="18" charset="0"/>
            </a:endParaRPr>
          </a:p>
        </p:txBody>
      </p:sp>
      <p:cxnSp>
        <p:nvCxnSpPr>
          <p:cNvPr id="2062" name="Connettore 4 2061"/>
          <p:cNvCxnSpPr/>
          <p:nvPr/>
        </p:nvCxnSpPr>
        <p:spPr>
          <a:xfrm rot="5400000">
            <a:off x="8341374" y="4717804"/>
            <a:ext cx="690852" cy="656822"/>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2063" name="CasellaDiTesto 2062"/>
          <p:cNvSpPr txBox="1"/>
          <p:nvPr/>
        </p:nvSpPr>
        <p:spPr>
          <a:xfrm>
            <a:off x="7315199" y="5424613"/>
            <a:ext cx="2794715" cy="1015663"/>
          </a:xfrm>
          <a:prstGeom prst="rect">
            <a:avLst/>
          </a:prstGeom>
          <a:noFill/>
        </p:spPr>
        <p:txBody>
          <a:bodyPr wrap="square" rtlCol="0">
            <a:spAutoFit/>
          </a:bodyPr>
          <a:lstStyle/>
          <a:p>
            <a:r>
              <a:rPr lang="it-IT" sz="1500" b="1" dirty="0" smtClean="0">
                <a:latin typeface="Times New Roman" panose="02020603050405020304" pitchFamily="18" charset="0"/>
                <a:cs typeface="Times New Roman" panose="02020603050405020304" pitchFamily="18" charset="0"/>
              </a:rPr>
              <a:t>Educazione alla cittadinanza:</a:t>
            </a:r>
            <a:endParaRPr lang="it-IT" sz="1500" dirty="0" smtClean="0">
              <a:latin typeface="Times New Roman" panose="02020603050405020304" pitchFamily="18" charset="0"/>
              <a:cs typeface="Times New Roman" panose="02020603050405020304" pitchFamily="18" charset="0"/>
            </a:endParaRPr>
          </a:p>
          <a:p>
            <a:r>
              <a:rPr lang="it-IT" sz="1500" i="1" dirty="0" smtClean="0">
                <a:latin typeface="Times New Roman" panose="02020603050405020304" pitchFamily="18" charset="0"/>
                <a:cs typeface="Times New Roman" panose="02020603050405020304" pitchFamily="18" charset="0"/>
              </a:rPr>
              <a:t>Comunicare, lavorare con gli altri, risolvere conflitti, risolvere problemi, prendere decisioni</a:t>
            </a:r>
            <a:endParaRPr lang="it-IT" sz="1500" i="1" dirty="0">
              <a:latin typeface="Times New Roman" panose="02020603050405020304" pitchFamily="18" charset="0"/>
              <a:cs typeface="Times New Roman" panose="02020603050405020304" pitchFamily="18" charset="0"/>
            </a:endParaRPr>
          </a:p>
        </p:txBody>
      </p:sp>
      <p:pic>
        <p:nvPicPr>
          <p:cNvPr id="30" name="Picture 2" descr="Risultati immagini per debate a scuo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96" y="40945"/>
            <a:ext cx="2311757" cy="1487606"/>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rot="20168701">
            <a:off x="3275290" y="1185227"/>
            <a:ext cx="1355949" cy="338554"/>
          </a:xfrm>
          <a:prstGeom prst="rect">
            <a:avLst/>
          </a:prstGeom>
        </p:spPr>
        <p:txBody>
          <a:bodyPr wrap="none">
            <a:spAutoFit/>
          </a:bodyPr>
          <a:lstStyle/>
          <a:p>
            <a:r>
              <a:rPr lang="it-IT" sz="1600" b="1" dirty="0" smtClean="0">
                <a:solidFill>
                  <a:srgbClr val="C00000"/>
                </a:solidFill>
                <a:latin typeface="Times New Roman" panose="02020603050405020304" pitchFamily="18" charset="0"/>
                <a:cs typeface="Times New Roman" panose="02020603050405020304" pitchFamily="18" charset="0"/>
              </a:rPr>
              <a:t>Preparazione</a:t>
            </a:r>
            <a:endParaRPr lang="it-IT" b="1" dirty="0">
              <a:solidFill>
                <a:srgbClr val="C00000"/>
              </a:solidFill>
            </a:endParaRPr>
          </a:p>
        </p:txBody>
      </p:sp>
      <p:sp>
        <p:nvSpPr>
          <p:cNvPr id="4" name="Rettangolo 3"/>
          <p:cNvSpPr/>
          <p:nvPr/>
        </p:nvSpPr>
        <p:spPr>
          <a:xfrm rot="18562070">
            <a:off x="-392078" y="3957312"/>
            <a:ext cx="2612367" cy="338554"/>
          </a:xfrm>
          <a:prstGeom prst="rect">
            <a:avLst/>
          </a:prstGeom>
        </p:spPr>
        <p:txBody>
          <a:bodyPr wrap="square">
            <a:spAutoFit/>
          </a:bodyPr>
          <a:lstStyle/>
          <a:p>
            <a:pPr lvl="0" algn="just"/>
            <a:r>
              <a:rPr lang="it-IT" sz="1600" b="1" dirty="0" smtClean="0">
                <a:solidFill>
                  <a:srgbClr val="C00000"/>
                </a:solidFill>
                <a:latin typeface="Times New Roman" panose="02020603050405020304" pitchFamily="18" charset="0"/>
                <a:cs typeface="Times New Roman" panose="02020603050405020304" pitchFamily="18" charset="0"/>
              </a:rPr>
              <a:t>Gestione delle informazioni</a:t>
            </a:r>
            <a:endParaRPr lang="it-IT" sz="1600" b="1" dirty="0">
              <a:solidFill>
                <a:srgbClr val="C00000"/>
              </a:solidFill>
              <a:latin typeface="Times New Roman" panose="02020603050405020304" pitchFamily="18" charset="0"/>
              <a:cs typeface="Times New Roman" panose="02020603050405020304" pitchFamily="18" charset="0"/>
            </a:endParaRPr>
          </a:p>
        </p:txBody>
      </p:sp>
      <p:sp>
        <p:nvSpPr>
          <p:cNvPr id="6" name="Rettangolo 5"/>
          <p:cNvSpPr/>
          <p:nvPr/>
        </p:nvSpPr>
        <p:spPr>
          <a:xfrm rot="2043865">
            <a:off x="4695614" y="1630597"/>
            <a:ext cx="1419994" cy="338554"/>
          </a:xfrm>
          <a:prstGeom prst="rect">
            <a:avLst/>
          </a:prstGeom>
        </p:spPr>
        <p:txBody>
          <a:bodyPr wrap="square">
            <a:spAutoFit/>
          </a:bodyPr>
          <a:lstStyle/>
          <a:p>
            <a:r>
              <a:rPr lang="it-IT" sz="1600" b="1" dirty="0">
                <a:solidFill>
                  <a:srgbClr val="C00000"/>
                </a:solidFill>
                <a:latin typeface="Times New Roman" panose="02020603050405020304" pitchFamily="18" charset="0"/>
                <a:cs typeface="Times New Roman" panose="02020603050405020304" pitchFamily="18" charset="0"/>
              </a:rPr>
              <a:t>ascolto attivo </a:t>
            </a:r>
            <a:endParaRPr lang="it-IT" b="1" dirty="0">
              <a:solidFill>
                <a:srgbClr val="C00000"/>
              </a:solidFill>
            </a:endParaRPr>
          </a:p>
        </p:txBody>
      </p:sp>
      <p:sp>
        <p:nvSpPr>
          <p:cNvPr id="8" name="Rettangolo 7"/>
          <p:cNvSpPr/>
          <p:nvPr/>
        </p:nvSpPr>
        <p:spPr>
          <a:xfrm rot="1486428">
            <a:off x="9877787" y="5794564"/>
            <a:ext cx="2294356" cy="584775"/>
          </a:xfrm>
          <a:prstGeom prst="rect">
            <a:avLst/>
          </a:prstGeom>
        </p:spPr>
        <p:txBody>
          <a:bodyPr wrap="square">
            <a:spAutoFit/>
          </a:bodyPr>
          <a:lstStyle/>
          <a:p>
            <a:r>
              <a:rPr lang="it-IT" sz="1600" b="1" dirty="0">
                <a:solidFill>
                  <a:srgbClr val="C00000"/>
                </a:solidFill>
                <a:latin typeface="Times New Roman" panose="02020603050405020304" pitchFamily="18" charset="0"/>
                <a:cs typeface="Times New Roman" panose="02020603050405020304" pitchFamily="18" charset="0"/>
              </a:rPr>
              <a:t>Capacità di analizzare la propria prestazione</a:t>
            </a:r>
            <a:endParaRPr lang="it-IT" b="1" dirty="0">
              <a:solidFill>
                <a:srgbClr val="C00000"/>
              </a:solidFill>
            </a:endParaRPr>
          </a:p>
        </p:txBody>
      </p:sp>
      <p:sp>
        <p:nvSpPr>
          <p:cNvPr id="10" name="Rettangolo 9"/>
          <p:cNvSpPr/>
          <p:nvPr/>
        </p:nvSpPr>
        <p:spPr>
          <a:xfrm rot="19879597">
            <a:off x="5588031" y="4167824"/>
            <a:ext cx="3845620" cy="584775"/>
          </a:xfrm>
          <a:prstGeom prst="rect">
            <a:avLst/>
          </a:prstGeom>
        </p:spPr>
        <p:txBody>
          <a:bodyPr wrap="square">
            <a:spAutoFit/>
          </a:bodyPr>
          <a:lstStyle/>
          <a:p>
            <a:r>
              <a:rPr lang="it-IT" sz="1600" b="1" dirty="0">
                <a:solidFill>
                  <a:srgbClr val="C00000"/>
                </a:solidFill>
                <a:latin typeface="Times New Roman" panose="02020603050405020304" pitchFamily="18" charset="0"/>
                <a:cs typeface="Times New Roman" panose="02020603050405020304" pitchFamily="18" charset="0"/>
              </a:rPr>
              <a:t>Migliorare la propria apertura mentale per accettare la posizione degli altri </a:t>
            </a:r>
            <a:endParaRPr lang="it-IT" b="1" dirty="0">
              <a:solidFill>
                <a:srgbClr val="C00000"/>
              </a:solidFill>
            </a:endParaRPr>
          </a:p>
        </p:txBody>
      </p:sp>
    </p:spTree>
    <p:extLst>
      <p:ext uri="{BB962C8B-B14F-4D97-AF65-F5344CB8AC3E}">
        <p14:creationId xmlns:p14="http://schemas.microsoft.com/office/powerpoint/2010/main" val="722382473"/>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ttangolo 1"/>
          <p:cNvSpPr/>
          <p:nvPr/>
        </p:nvSpPr>
        <p:spPr>
          <a:xfrm>
            <a:off x="0" y="184332"/>
            <a:ext cx="12191999" cy="369332"/>
          </a:xfrm>
          <a:prstGeom prst="rect">
            <a:avLst/>
          </a:prstGeom>
        </p:spPr>
        <p:txBody>
          <a:bodyPr wrap="square">
            <a:spAutoFit/>
          </a:bodyPr>
          <a:lstStyle/>
          <a:p>
            <a:pPr algn="ctr"/>
            <a:r>
              <a:rPr lang="it-IT" b="1" dirty="0" smtClean="0">
                <a:solidFill>
                  <a:srgbClr val="C00000"/>
                </a:solidFill>
                <a:latin typeface="Times New Roman" panose="02020603050405020304" pitchFamily="18" charset="0"/>
                <a:cs typeface="Times New Roman" panose="02020603050405020304" pitchFamily="18" charset="0"/>
              </a:rPr>
              <a:t>ESEMPI DI DIARI DI BORDO PER L’OSSERVAZIONE DEL LAVORO </a:t>
            </a:r>
            <a:r>
              <a:rPr lang="it-IT" b="1" dirty="0">
                <a:solidFill>
                  <a:srgbClr val="C00000"/>
                </a:solidFill>
                <a:latin typeface="Times New Roman" panose="02020603050405020304" pitchFamily="18" charset="0"/>
                <a:cs typeface="Times New Roman" panose="02020603050405020304" pitchFamily="18" charset="0"/>
              </a:rPr>
              <a:t>DI </a:t>
            </a:r>
            <a:r>
              <a:rPr lang="it-IT" b="1" dirty="0" smtClean="0">
                <a:solidFill>
                  <a:srgbClr val="C00000"/>
                </a:solidFill>
                <a:latin typeface="Times New Roman" panose="02020603050405020304" pitchFamily="18" charset="0"/>
                <a:cs typeface="Times New Roman" panose="02020603050405020304" pitchFamily="18" charset="0"/>
              </a:rPr>
              <a:t>GRUPPO:</a:t>
            </a:r>
            <a:endParaRPr lang="it-IT" b="1" dirty="0">
              <a:solidFill>
                <a:srgbClr val="C00000"/>
              </a:solidFill>
              <a:latin typeface="Times New Roman" panose="02020603050405020304" pitchFamily="18" charset="0"/>
              <a:cs typeface="Times New Roman" panose="02020603050405020304" pitchFamily="18" charset="0"/>
            </a:endParaRPr>
          </a:p>
        </p:txBody>
      </p:sp>
      <p:pic>
        <p:nvPicPr>
          <p:cNvPr id="3" name="table"/>
          <p:cNvPicPr>
            <a:picLocks noChangeAspect="1"/>
          </p:cNvPicPr>
          <p:nvPr/>
        </p:nvPicPr>
        <p:blipFill>
          <a:blip r:embed="rId2"/>
          <a:stretch>
            <a:fillRect/>
          </a:stretch>
        </p:blipFill>
        <p:spPr>
          <a:xfrm>
            <a:off x="313894" y="864447"/>
            <a:ext cx="5090615" cy="3525494"/>
          </a:xfrm>
          <a:prstGeom prst="rect">
            <a:avLst/>
          </a:prstGeom>
        </p:spPr>
      </p:pic>
      <p:pic>
        <p:nvPicPr>
          <p:cNvPr id="4" name="table"/>
          <p:cNvPicPr>
            <a:picLocks noChangeAspect="1"/>
          </p:cNvPicPr>
          <p:nvPr/>
        </p:nvPicPr>
        <p:blipFill>
          <a:blip r:embed="rId3"/>
          <a:stretch>
            <a:fillRect/>
          </a:stretch>
        </p:blipFill>
        <p:spPr>
          <a:xfrm>
            <a:off x="5688840" y="553664"/>
            <a:ext cx="4949588" cy="3402510"/>
          </a:xfrm>
          <a:prstGeom prst="rect">
            <a:avLst/>
          </a:prstGeom>
        </p:spPr>
      </p:pic>
      <p:pic>
        <p:nvPicPr>
          <p:cNvPr id="5" name="table"/>
          <p:cNvPicPr>
            <a:picLocks noChangeAspect="1"/>
          </p:cNvPicPr>
          <p:nvPr/>
        </p:nvPicPr>
        <p:blipFill>
          <a:blip r:embed="rId4"/>
          <a:stretch>
            <a:fillRect/>
          </a:stretch>
        </p:blipFill>
        <p:spPr>
          <a:xfrm>
            <a:off x="3973767" y="4255916"/>
            <a:ext cx="4476470" cy="2552131"/>
          </a:xfrm>
          <a:prstGeom prst="rect">
            <a:avLst/>
          </a:prstGeom>
        </p:spPr>
      </p:pic>
      <p:sp>
        <p:nvSpPr>
          <p:cNvPr id="6" name="Rettangolo 5"/>
          <p:cNvSpPr/>
          <p:nvPr/>
        </p:nvSpPr>
        <p:spPr>
          <a:xfrm>
            <a:off x="9034819" y="4115901"/>
            <a:ext cx="2770494" cy="2554545"/>
          </a:xfrm>
          <a:prstGeom prst="rect">
            <a:avLst/>
          </a:prstGeom>
          <a:solidFill>
            <a:schemeClr val="accent3">
              <a:lumMod val="20000"/>
              <a:lumOff val="80000"/>
            </a:schemeClr>
          </a:solidFill>
          <a:ln>
            <a:solidFill>
              <a:schemeClr val="accent1"/>
            </a:solidFill>
          </a:ln>
        </p:spPr>
        <p:txBody>
          <a:bodyPr wrap="square">
            <a:spAutoFit/>
          </a:bodyPr>
          <a:lstStyle/>
          <a:p>
            <a:r>
              <a:rPr lang="it-IT" sz="1600" b="1" dirty="0">
                <a:solidFill>
                  <a:prstClr val="black"/>
                </a:solidFill>
                <a:latin typeface="Times New Roman" panose="02020603050405020304" pitchFamily="18" charset="0"/>
                <a:cs typeface="Times New Roman" panose="02020603050405020304" pitchFamily="18" charset="0"/>
              </a:rPr>
              <a:t>LIVELLI VALUTAZIONE</a:t>
            </a:r>
          </a:p>
          <a:p>
            <a:r>
              <a:rPr lang="it-IT" sz="1600" dirty="0">
                <a:solidFill>
                  <a:prstClr val="black"/>
                </a:solidFill>
                <a:latin typeface="Times New Roman" panose="02020603050405020304" pitchFamily="18" charset="0"/>
                <a:cs typeface="Times New Roman" panose="02020603050405020304" pitchFamily="18" charset="0"/>
              </a:rPr>
              <a:t>Quasi sempre </a:t>
            </a:r>
            <a:r>
              <a:rPr lang="it-IT" sz="1600" dirty="0" smtClean="0">
                <a:solidFill>
                  <a:prstClr val="black"/>
                </a:solidFill>
                <a:latin typeface="Times New Roman" panose="02020603050405020304" pitchFamily="18" charset="0"/>
                <a:cs typeface="Times New Roman" panose="02020603050405020304" pitchFamily="18" charset="0"/>
              </a:rPr>
              <a:t> </a:t>
            </a:r>
          </a:p>
          <a:p>
            <a:endParaRPr lang="it-IT" sz="1600" dirty="0">
              <a:solidFill>
                <a:prstClr val="black"/>
              </a:solidFill>
              <a:latin typeface="Times New Roman" panose="02020603050405020304" pitchFamily="18" charset="0"/>
              <a:cs typeface="Times New Roman" panose="02020603050405020304" pitchFamily="18" charset="0"/>
            </a:endParaRPr>
          </a:p>
          <a:p>
            <a:r>
              <a:rPr lang="it-IT" sz="1600" dirty="0" smtClean="0">
                <a:solidFill>
                  <a:prstClr val="black"/>
                </a:solidFill>
                <a:latin typeface="Times New Roman" panose="02020603050405020304" pitchFamily="18" charset="0"/>
                <a:cs typeface="Times New Roman" panose="02020603050405020304" pitchFamily="18" charset="0"/>
              </a:rPr>
              <a:t>Ottimo </a:t>
            </a:r>
            <a:r>
              <a:rPr lang="it-IT" sz="1600" dirty="0">
                <a:solidFill>
                  <a:prstClr val="black"/>
                </a:solidFill>
                <a:latin typeface="Times New Roman" panose="02020603050405020304" pitchFamily="18" charset="0"/>
                <a:cs typeface="Times New Roman" panose="02020603050405020304" pitchFamily="18" charset="0"/>
              </a:rPr>
              <a:t>(9-10)</a:t>
            </a:r>
          </a:p>
          <a:p>
            <a:endParaRPr lang="it-IT" sz="1600" dirty="0" smtClean="0">
              <a:solidFill>
                <a:prstClr val="black"/>
              </a:solidFill>
              <a:latin typeface="Times New Roman" panose="02020603050405020304" pitchFamily="18" charset="0"/>
              <a:cs typeface="Times New Roman" panose="02020603050405020304" pitchFamily="18" charset="0"/>
            </a:endParaRPr>
          </a:p>
          <a:p>
            <a:r>
              <a:rPr lang="it-IT" sz="1600" dirty="0" smtClean="0">
                <a:solidFill>
                  <a:prstClr val="black"/>
                </a:solidFill>
                <a:latin typeface="Times New Roman" panose="02020603050405020304" pitchFamily="18" charset="0"/>
                <a:cs typeface="Times New Roman" panose="02020603050405020304" pitchFamily="18" charset="0"/>
              </a:rPr>
              <a:t>Spesso </a:t>
            </a:r>
            <a:r>
              <a:rPr lang="it-IT" sz="1600" dirty="0">
                <a:solidFill>
                  <a:prstClr val="black"/>
                </a:solidFill>
                <a:latin typeface="Times New Roman" panose="02020603050405020304" pitchFamily="18" charset="0"/>
                <a:cs typeface="Times New Roman" panose="02020603050405020304" pitchFamily="18" charset="0"/>
              </a:rPr>
              <a:t>Buono (7-8)</a:t>
            </a:r>
          </a:p>
          <a:p>
            <a:endParaRPr lang="it-IT" sz="1600" dirty="0" smtClean="0">
              <a:solidFill>
                <a:prstClr val="black"/>
              </a:solidFill>
              <a:latin typeface="Times New Roman" panose="02020603050405020304" pitchFamily="18" charset="0"/>
              <a:cs typeface="Times New Roman" panose="02020603050405020304" pitchFamily="18" charset="0"/>
            </a:endParaRPr>
          </a:p>
          <a:p>
            <a:r>
              <a:rPr lang="it-IT" sz="1600" dirty="0" smtClean="0">
                <a:solidFill>
                  <a:prstClr val="black"/>
                </a:solidFill>
                <a:latin typeface="Times New Roman" panose="02020603050405020304" pitchFamily="18" charset="0"/>
                <a:cs typeface="Times New Roman" panose="02020603050405020304" pitchFamily="18" charset="0"/>
              </a:rPr>
              <a:t>Qualche </a:t>
            </a:r>
            <a:r>
              <a:rPr lang="it-IT" sz="1600" dirty="0">
                <a:solidFill>
                  <a:prstClr val="black"/>
                </a:solidFill>
                <a:latin typeface="Times New Roman" panose="02020603050405020304" pitchFamily="18" charset="0"/>
                <a:cs typeface="Times New Roman" panose="02020603050405020304" pitchFamily="18" charset="0"/>
              </a:rPr>
              <a:t>volta Sufficiente (6)</a:t>
            </a:r>
          </a:p>
          <a:p>
            <a:endParaRPr lang="it-IT" sz="1600" dirty="0" smtClean="0">
              <a:solidFill>
                <a:prstClr val="black"/>
              </a:solidFill>
              <a:latin typeface="Times New Roman" panose="02020603050405020304" pitchFamily="18" charset="0"/>
              <a:cs typeface="Times New Roman" panose="02020603050405020304" pitchFamily="18" charset="0"/>
            </a:endParaRPr>
          </a:p>
          <a:p>
            <a:r>
              <a:rPr lang="it-IT" sz="1600" dirty="0" smtClean="0">
                <a:solidFill>
                  <a:prstClr val="black"/>
                </a:solidFill>
                <a:latin typeface="Times New Roman" panose="02020603050405020304" pitchFamily="18" charset="0"/>
                <a:cs typeface="Times New Roman" panose="02020603050405020304" pitchFamily="18" charset="0"/>
              </a:rPr>
              <a:t>Raramente </a:t>
            </a:r>
            <a:r>
              <a:rPr lang="it-IT" sz="1600" dirty="0">
                <a:solidFill>
                  <a:prstClr val="black"/>
                </a:solidFill>
                <a:latin typeface="Times New Roman" panose="02020603050405020304" pitchFamily="18" charset="0"/>
                <a:cs typeface="Times New Roman" panose="02020603050405020304" pitchFamily="18" charset="0"/>
              </a:rPr>
              <a:t>Scarso (4-5)</a:t>
            </a:r>
          </a:p>
        </p:txBody>
      </p:sp>
    </p:spTree>
    <p:extLst>
      <p:ext uri="{BB962C8B-B14F-4D97-AF65-F5344CB8AC3E}">
        <p14:creationId xmlns:p14="http://schemas.microsoft.com/office/powerpoint/2010/main" val="3381314618"/>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asellaDiTesto 1"/>
          <p:cNvSpPr txBox="1"/>
          <p:nvPr/>
        </p:nvSpPr>
        <p:spPr>
          <a:xfrm>
            <a:off x="1866328" y="748548"/>
            <a:ext cx="9563100" cy="2893100"/>
          </a:xfrm>
          <a:prstGeom prst="rect">
            <a:avLst/>
          </a:prstGeom>
          <a:noFill/>
        </p:spPr>
        <p:txBody>
          <a:bodyPr wrap="square" rtlCol="0">
            <a:spAutoFit/>
          </a:bodyPr>
          <a:lstStyle/>
          <a:p>
            <a:pPr algn="ctr"/>
            <a:r>
              <a:rPr lang="it-IT" sz="2000" dirty="0">
                <a:latin typeface="Times New Roman" panose="02020603050405020304" pitchFamily="18" charset="0"/>
                <a:cs typeface="Times New Roman" panose="02020603050405020304" pitchFamily="18" charset="0"/>
              </a:rPr>
              <a:t>.</a:t>
            </a:r>
            <a:r>
              <a:rPr lang="it-IT" sz="2000" b="1" dirty="0" smtClean="0">
                <a:latin typeface="Times New Roman" panose="02020603050405020304" pitchFamily="18" charset="0"/>
                <a:cs typeface="Times New Roman" panose="02020603050405020304" pitchFamily="18" charset="0"/>
              </a:rPr>
              <a:t>..DALLA PRATICA ALLA TEORIA: UN PO’ DI «STORIA DELLE LEVE» .</a:t>
            </a:r>
          </a:p>
          <a:p>
            <a:pPr marL="285750" indent="-285750">
              <a:lnSpc>
                <a:spcPct val="150000"/>
              </a:lnSpc>
              <a:buFont typeface="Wingdings" panose="05000000000000000000" pitchFamily="2" charset="2"/>
              <a:buChar char="Ø"/>
            </a:pPr>
            <a:r>
              <a:rPr lang="it-IT" b="1" dirty="0">
                <a:latin typeface="Times New Roman" panose="02020603050405020304" pitchFamily="18" charset="0"/>
                <a:cs typeface="Times New Roman" panose="02020603050405020304" pitchFamily="18" charset="0"/>
              </a:rPr>
              <a:t>i</a:t>
            </a:r>
            <a:r>
              <a:rPr lang="it-IT" b="1" dirty="0" smtClean="0">
                <a:latin typeface="Times New Roman" panose="02020603050405020304" pitchFamily="18" charset="0"/>
                <a:cs typeface="Times New Roman" panose="02020603050405020304" pitchFamily="18" charset="0"/>
              </a:rPr>
              <a:t>ntroduzione</a:t>
            </a:r>
            <a:r>
              <a:rPr lang="it-IT" b="1" dirty="0">
                <a:latin typeface="Times New Roman" panose="02020603050405020304" pitchFamily="18" charset="0"/>
                <a:cs typeface="Times New Roman" panose="02020603050405020304" pitchFamily="18" charset="0"/>
              </a:rPr>
              <a:t>:</a:t>
            </a:r>
            <a:r>
              <a:rPr lang="it-IT" dirty="0">
                <a:latin typeface="Times New Roman" panose="02020603050405020304" pitchFamily="18" charset="0"/>
                <a:cs typeface="Times New Roman" panose="02020603050405020304" pitchFamily="18" charset="0"/>
              </a:rPr>
              <a:t> si spiegano obiettivi e </a:t>
            </a:r>
            <a:r>
              <a:rPr lang="it-IT" dirty="0" smtClean="0">
                <a:latin typeface="Times New Roman" panose="02020603050405020304" pitchFamily="18" charset="0"/>
                <a:cs typeface="Times New Roman" panose="02020603050405020304" pitchFamily="18" charset="0"/>
              </a:rPr>
              <a:t>finalità</a:t>
            </a:r>
          </a:p>
          <a:p>
            <a:pPr marL="285750" indent="-285750">
              <a:lnSpc>
                <a:spcPct val="150000"/>
              </a:lnSpc>
              <a:buFont typeface="Wingdings" panose="05000000000000000000" pitchFamily="2" charset="2"/>
              <a:buChar char="Ø"/>
            </a:pPr>
            <a:r>
              <a:rPr lang="it-IT" b="1" dirty="0">
                <a:latin typeface="Times New Roman" panose="02020603050405020304" pitchFamily="18" charset="0"/>
                <a:cs typeface="Times New Roman" panose="02020603050405020304" pitchFamily="18" charset="0"/>
              </a:rPr>
              <a:t>c</a:t>
            </a:r>
            <a:r>
              <a:rPr lang="it-IT" b="1" dirty="0" smtClean="0">
                <a:latin typeface="Times New Roman" panose="02020603050405020304" pitchFamily="18" charset="0"/>
                <a:cs typeface="Times New Roman" panose="02020603050405020304" pitchFamily="18" charset="0"/>
              </a:rPr>
              <a:t>ompito</a:t>
            </a:r>
            <a:r>
              <a:rPr lang="it-IT" dirty="0">
                <a:latin typeface="Times New Roman" panose="02020603050405020304" pitchFamily="18" charset="0"/>
                <a:cs typeface="Times New Roman" panose="02020603050405020304" pitchFamily="18" charset="0"/>
              </a:rPr>
              <a:t>: si spiega la consegna da realizzare </a:t>
            </a:r>
            <a:r>
              <a:rPr lang="it-IT" dirty="0" smtClean="0">
                <a:latin typeface="Times New Roman" panose="02020603050405020304" pitchFamily="18" charset="0"/>
                <a:cs typeface="Times New Roman" panose="02020603050405020304" pitchFamily="18" charset="0"/>
              </a:rPr>
              <a:t>(ricerca)</a:t>
            </a:r>
            <a:endParaRPr lang="it-IT" dirty="0">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Ø"/>
            </a:pPr>
            <a:r>
              <a:rPr lang="it-IT" b="1" dirty="0">
                <a:latin typeface="Times New Roman" panose="02020603050405020304" pitchFamily="18" charset="0"/>
                <a:cs typeface="Times New Roman" panose="02020603050405020304" pitchFamily="18" charset="0"/>
              </a:rPr>
              <a:t>r</a:t>
            </a:r>
            <a:r>
              <a:rPr lang="it-IT" b="1" dirty="0" smtClean="0">
                <a:latin typeface="Times New Roman" panose="02020603050405020304" pitchFamily="18" charset="0"/>
                <a:cs typeface="Times New Roman" panose="02020603050405020304" pitchFamily="18" charset="0"/>
              </a:rPr>
              <a:t>isorse</a:t>
            </a:r>
            <a:r>
              <a:rPr lang="it-IT" dirty="0">
                <a:latin typeface="Times New Roman" panose="02020603050405020304" pitchFamily="18" charset="0"/>
                <a:cs typeface="Times New Roman" panose="02020603050405020304" pitchFamily="18" charset="0"/>
              </a:rPr>
              <a:t>: si consegnano i materiali (per lo più digitali, quindi </a:t>
            </a:r>
            <a:r>
              <a:rPr lang="it-IT" dirty="0" err="1">
                <a:latin typeface="Times New Roman" panose="02020603050405020304" pitchFamily="18" charset="0"/>
                <a:cs typeface="Times New Roman" panose="02020603050405020304" pitchFamily="18" charset="0"/>
              </a:rPr>
              <a:t>sitografia</a:t>
            </a:r>
            <a:r>
              <a:rPr lang="it-IT" dirty="0">
                <a:latin typeface="Times New Roman" panose="02020603050405020304" pitchFamily="18" charset="0"/>
                <a:cs typeface="Times New Roman" panose="02020603050405020304" pitchFamily="18" charset="0"/>
              </a:rPr>
              <a:t>) e i criteri </a:t>
            </a:r>
            <a:r>
              <a:rPr lang="it-IT" dirty="0" smtClean="0">
                <a:latin typeface="Times New Roman" panose="02020603050405020304" pitchFamily="18" charset="0"/>
                <a:cs typeface="Times New Roman" panose="02020603050405020304" pitchFamily="18" charset="0"/>
              </a:rPr>
              <a:t>da usare</a:t>
            </a:r>
            <a:endParaRPr lang="it-IT" dirty="0">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Ø"/>
            </a:pPr>
            <a:r>
              <a:rPr lang="it-IT" b="1" dirty="0">
                <a:latin typeface="Times New Roman" panose="02020603050405020304" pitchFamily="18" charset="0"/>
                <a:cs typeface="Times New Roman" panose="02020603050405020304" pitchFamily="18" charset="0"/>
              </a:rPr>
              <a:t>p</a:t>
            </a:r>
            <a:r>
              <a:rPr lang="it-IT" b="1" dirty="0" smtClean="0">
                <a:latin typeface="Times New Roman" panose="02020603050405020304" pitchFamily="18" charset="0"/>
                <a:cs typeface="Times New Roman" panose="02020603050405020304" pitchFamily="18" charset="0"/>
              </a:rPr>
              <a:t>rocesso</a:t>
            </a:r>
            <a:r>
              <a:rPr lang="it-IT" dirty="0">
                <a:latin typeface="Times New Roman" panose="02020603050405020304" pitchFamily="18" charset="0"/>
                <a:cs typeface="Times New Roman" panose="02020603050405020304" pitchFamily="18" charset="0"/>
              </a:rPr>
              <a:t>: si suggeriscono le fasi di lavoro da </a:t>
            </a:r>
            <a:r>
              <a:rPr lang="it-IT" dirty="0" smtClean="0">
                <a:latin typeface="Times New Roman" panose="02020603050405020304" pitchFamily="18" charset="0"/>
                <a:cs typeface="Times New Roman" panose="02020603050405020304" pitchFamily="18" charset="0"/>
              </a:rPr>
              <a:t>seguire</a:t>
            </a:r>
            <a:endParaRPr lang="it-IT" dirty="0">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Ø"/>
            </a:pPr>
            <a:r>
              <a:rPr lang="it-IT" b="1" dirty="0">
                <a:latin typeface="Times New Roman" panose="02020603050405020304" pitchFamily="18" charset="0"/>
                <a:cs typeface="Times New Roman" panose="02020603050405020304" pitchFamily="18" charset="0"/>
              </a:rPr>
              <a:t>s</a:t>
            </a:r>
            <a:r>
              <a:rPr lang="it-IT" b="1" dirty="0" smtClean="0">
                <a:latin typeface="Times New Roman" panose="02020603050405020304" pitchFamily="18" charset="0"/>
                <a:cs typeface="Times New Roman" panose="02020603050405020304" pitchFamily="18" charset="0"/>
              </a:rPr>
              <a:t>uggerimenti</a:t>
            </a:r>
            <a:r>
              <a:rPr lang="it-IT" dirty="0">
                <a:latin typeface="Times New Roman" panose="02020603050405020304" pitchFamily="18" charset="0"/>
                <a:cs typeface="Times New Roman" panose="02020603050405020304" pitchFamily="18" charset="0"/>
              </a:rPr>
              <a:t>: (anche in itinere) </a:t>
            </a:r>
            <a:r>
              <a:rPr lang="it-IT" dirty="0" smtClean="0">
                <a:latin typeface="Times New Roman" panose="02020603050405020304" pitchFamily="18" charset="0"/>
                <a:cs typeface="Times New Roman" panose="02020603050405020304" pitchFamily="18" charset="0"/>
              </a:rPr>
              <a:t>in </a:t>
            </a:r>
            <a:r>
              <a:rPr lang="it-IT" dirty="0">
                <a:latin typeface="Times New Roman" panose="02020603050405020304" pitchFamily="18" charset="0"/>
                <a:cs typeface="Times New Roman" panose="02020603050405020304" pitchFamily="18" charset="0"/>
              </a:rPr>
              <a:t>base alle prevedibili difficoltà </a:t>
            </a:r>
            <a:r>
              <a:rPr lang="it-IT" dirty="0" smtClean="0">
                <a:latin typeface="Times New Roman" panose="02020603050405020304" pitchFamily="18" charset="0"/>
                <a:cs typeface="Times New Roman" panose="02020603050405020304" pitchFamily="18" charset="0"/>
              </a:rPr>
              <a:t>riscontrabili</a:t>
            </a:r>
            <a:endParaRPr lang="it-IT" dirty="0">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Ø"/>
            </a:pPr>
            <a:r>
              <a:rPr lang="it-IT" b="1" dirty="0">
                <a:latin typeface="Times New Roman" panose="02020603050405020304" pitchFamily="18" charset="0"/>
                <a:cs typeface="Times New Roman" panose="02020603050405020304" pitchFamily="18" charset="0"/>
              </a:rPr>
              <a:t>c</a:t>
            </a:r>
            <a:r>
              <a:rPr lang="it-IT" b="1" dirty="0" smtClean="0">
                <a:latin typeface="Times New Roman" panose="02020603050405020304" pitchFamily="18" charset="0"/>
                <a:cs typeface="Times New Roman" panose="02020603050405020304" pitchFamily="18" charset="0"/>
              </a:rPr>
              <a:t>onclusione</a:t>
            </a:r>
            <a:r>
              <a:rPr lang="it-IT" b="1" dirty="0">
                <a:latin typeface="Times New Roman" panose="02020603050405020304" pitchFamily="18" charset="0"/>
                <a:cs typeface="Times New Roman" panose="02020603050405020304" pitchFamily="18" charset="0"/>
              </a:rPr>
              <a:t>:</a:t>
            </a:r>
            <a:r>
              <a:rPr lang="it-IT" dirty="0">
                <a:latin typeface="Times New Roman" panose="02020603050405020304" pitchFamily="18" charset="0"/>
                <a:cs typeface="Times New Roman" panose="02020603050405020304" pitchFamily="18" charset="0"/>
              </a:rPr>
              <a:t> si illustra il lavoro e si riflette sull’intero </a:t>
            </a:r>
            <a:r>
              <a:rPr lang="it-IT" dirty="0" smtClean="0">
                <a:latin typeface="Times New Roman" panose="02020603050405020304" pitchFamily="18" charset="0"/>
                <a:cs typeface="Times New Roman" panose="02020603050405020304" pitchFamily="18" charset="0"/>
              </a:rPr>
              <a:t>processo</a:t>
            </a:r>
          </a:p>
        </p:txBody>
      </p:sp>
      <p:pic>
        <p:nvPicPr>
          <p:cNvPr id="6146" name="Picture 2" descr="webquest_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7230" y="3982570"/>
            <a:ext cx="2247900" cy="1676400"/>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246040" y="413494"/>
            <a:ext cx="1511300" cy="5693866"/>
          </a:xfrm>
          <a:prstGeom prst="rect">
            <a:avLst/>
          </a:prstGeom>
          <a:solidFill>
            <a:schemeClr val="accent3">
              <a:lumMod val="20000"/>
              <a:lumOff val="80000"/>
            </a:schemeClr>
          </a:solidFill>
          <a:ln>
            <a:solidFill>
              <a:schemeClr val="accent1"/>
            </a:solidFill>
          </a:ln>
        </p:spPr>
        <p:txBody>
          <a:bodyPr wrap="square" rtlCol="0">
            <a:spAutoFit/>
          </a:bodyPr>
          <a:lstStyle/>
          <a:p>
            <a:r>
              <a:rPr lang="it-IT" sz="1400" b="1" dirty="0" smtClean="0">
                <a:latin typeface="Times New Roman" pitchFamily="18" charset="0"/>
                <a:cs typeface="Times New Roman" pitchFamily="18" charset="0"/>
              </a:rPr>
              <a:t>Tempi</a:t>
            </a:r>
            <a:r>
              <a:rPr lang="it-IT" sz="1400" dirty="0" smtClean="0">
                <a:latin typeface="Times New Roman" pitchFamily="18" charset="0"/>
                <a:cs typeface="Times New Roman" pitchFamily="18" charset="0"/>
              </a:rPr>
              <a:t>: 1 ora</a:t>
            </a:r>
          </a:p>
          <a:p>
            <a:endParaRPr lang="it-IT" sz="1400" dirty="0" smtClean="0">
              <a:latin typeface="Times New Roman" pitchFamily="18" charset="0"/>
              <a:cs typeface="Times New Roman" pitchFamily="18" charset="0"/>
            </a:endParaRPr>
          </a:p>
          <a:p>
            <a:r>
              <a:rPr lang="it-IT" sz="1400" b="1" dirty="0" smtClean="0">
                <a:latin typeface="Times New Roman" pitchFamily="18" charset="0"/>
                <a:cs typeface="Times New Roman" pitchFamily="18" charset="0"/>
              </a:rPr>
              <a:t>Finalità metacognitiva</a:t>
            </a:r>
            <a:r>
              <a:rPr lang="it-IT" sz="1400" dirty="0" smtClean="0">
                <a:latin typeface="Times New Roman" pitchFamily="18" charset="0"/>
                <a:cs typeface="Times New Roman" pitchFamily="18" charset="0"/>
              </a:rPr>
              <a:t>: selezionare e individuare informazioni attraverso l’utilizzo delle TIC testando le competenze chiave dell’ «imparare ad imparare» e la «competenza digitale». </a:t>
            </a:r>
          </a:p>
          <a:p>
            <a:endParaRPr lang="it-IT" sz="1400" dirty="0" smtClean="0">
              <a:latin typeface="Times New Roman" pitchFamily="18" charset="0"/>
              <a:cs typeface="Times New Roman" pitchFamily="18" charset="0"/>
            </a:endParaRPr>
          </a:p>
          <a:p>
            <a:r>
              <a:rPr lang="it-IT" sz="1400" b="1" dirty="0" smtClean="0">
                <a:latin typeface="Times New Roman" pitchFamily="18" charset="0"/>
                <a:cs typeface="Times New Roman" pitchFamily="18" charset="0"/>
              </a:rPr>
              <a:t>Metodologia</a:t>
            </a:r>
            <a:r>
              <a:rPr lang="it-IT" sz="1400" dirty="0" smtClean="0">
                <a:latin typeface="Times New Roman" pitchFamily="18" charset="0"/>
                <a:cs typeface="Times New Roman" pitchFamily="18" charset="0"/>
              </a:rPr>
              <a:t>: favorire gli studenti con stili di apprendimento cinestesico e permettere di realizzare didattica inclusiva.</a:t>
            </a:r>
            <a:endParaRPr lang="it-IT" sz="1400" dirty="0">
              <a:latin typeface="Times New Roman" pitchFamily="18" charset="0"/>
              <a:cs typeface="Times New Roman" pitchFamily="18" charset="0"/>
            </a:endParaRPr>
          </a:p>
        </p:txBody>
      </p:sp>
      <p:sp>
        <p:nvSpPr>
          <p:cNvPr id="5" name="Rettangolo 4"/>
          <p:cNvSpPr/>
          <p:nvPr/>
        </p:nvSpPr>
        <p:spPr>
          <a:xfrm>
            <a:off x="122826" y="190648"/>
            <a:ext cx="11900851" cy="369332"/>
          </a:xfrm>
          <a:prstGeom prst="rect">
            <a:avLst/>
          </a:prstGeom>
        </p:spPr>
        <p:txBody>
          <a:bodyPr wrap="square">
            <a:spAutoFit/>
          </a:bodyPr>
          <a:lstStyle/>
          <a:p>
            <a:pPr lvl="0" algn="ctr"/>
            <a:r>
              <a:rPr lang="it-IT" b="1" dirty="0" smtClean="0">
                <a:solidFill>
                  <a:prstClr val="white"/>
                </a:solidFill>
                <a:latin typeface="Times New Roman" panose="02020603050405020304" pitchFamily="18" charset="0"/>
                <a:cs typeface="Times New Roman" panose="02020603050405020304" pitchFamily="18" charset="0"/>
              </a:rPr>
              <a:t>…FASE OPERATIVA: laboratorio WEBQUEST (attività svolta a coppie)</a:t>
            </a:r>
          </a:p>
        </p:txBody>
      </p:sp>
      <p:sp>
        <p:nvSpPr>
          <p:cNvPr id="7" name="Rettangolo 6"/>
          <p:cNvSpPr/>
          <p:nvPr/>
        </p:nvSpPr>
        <p:spPr>
          <a:xfrm>
            <a:off x="8438522" y="4048752"/>
            <a:ext cx="2231410" cy="2308324"/>
          </a:xfrm>
          <a:prstGeom prst="rect">
            <a:avLst/>
          </a:prstGeom>
          <a:solidFill>
            <a:schemeClr val="accent3">
              <a:lumMod val="20000"/>
              <a:lumOff val="80000"/>
            </a:schemeClr>
          </a:solidFill>
          <a:ln>
            <a:solidFill>
              <a:schemeClr val="accent1"/>
            </a:solidFill>
          </a:ln>
        </p:spPr>
        <p:txBody>
          <a:bodyPr wrap="square">
            <a:spAutoFit/>
          </a:bodyPr>
          <a:lstStyle/>
          <a:p>
            <a:pPr algn="ctr"/>
            <a:r>
              <a:rPr lang="it-IT" b="1" dirty="0" smtClean="0">
                <a:solidFill>
                  <a:prstClr val="black"/>
                </a:solidFill>
                <a:latin typeface="Times New Roman" panose="02020603050405020304" pitchFamily="18" charset="0"/>
                <a:cs typeface="Times New Roman" panose="02020603050405020304" pitchFamily="18" charset="0"/>
              </a:rPr>
              <a:t>Livelli di valutazione</a:t>
            </a:r>
          </a:p>
          <a:p>
            <a:endParaRPr lang="it-IT" dirty="0">
              <a:solidFill>
                <a:prstClr val="black"/>
              </a:solidFill>
              <a:latin typeface="Times New Roman" panose="02020603050405020304" pitchFamily="18" charset="0"/>
              <a:cs typeface="Times New Roman" panose="02020603050405020304" pitchFamily="18" charset="0"/>
            </a:endParaRPr>
          </a:p>
          <a:p>
            <a:pPr>
              <a:lnSpc>
                <a:spcPct val="150000"/>
              </a:lnSpc>
            </a:pPr>
            <a:r>
              <a:rPr lang="it-IT" dirty="0" smtClean="0">
                <a:solidFill>
                  <a:prstClr val="black"/>
                </a:solidFill>
                <a:latin typeface="Times New Roman" panose="02020603050405020304" pitchFamily="18" charset="0"/>
                <a:cs typeface="Times New Roman" panose="02020603050405020304" pitchFamily="18" charset="0"/>
              </a:rPr>
              <a:t>A</a:t>
            </a:r>
            <a:r>
              <a:rPr lang="it-IT" dirty="0">
                <a:solidFill>
                  <a:prstClr val="black"/>
                </a:solidFill>
                <a:latin typeface="Times New Roman" panose="02020603050405020304" pitchFamily="18" charset="0"/>
                <a:cs typeface="Times New Roman" panose="02020603050405020304" pitchFamily="18" charset="0"/>
              </a:rPr>
              <a:t>= </a:t>
            </a:r>
            <a:r>
              <a:rPr lang="it-IT" dirty="0" smtClean="0">
                <a:solidFill>
                  <a:prstClr val="black"/>
                </a:solidFill>
                <a:latin typeface="Times New Roman" panose="02020603050405020304" pitchFamily="18" charset="0"/>
                <a:cs typeface="Times New Roman" panose="02020603050405020304" pitchFamily="18" charset="0"/>
              </a:rPr>
              <a:t>basso (3-4)</a:t>
            </a:r>
            <a:endParaRPr lang="it-IT" dirty="0">
              <a:solidFill>
                <a:prstClr val="black"/>
              </a:solidFill>
              <a:latin typeface="Times New Roman" panose="02020603050405020304" pitchFamily="18" charset="0"/>
              <a:cs typeface="Times New Roman" panose="02020603050405020304" pitchFamily="18" charset="0"/>
            </a:endParaRPr>
          </a:p>
          <a:p>
            <a:pPr>
              <a:lnSpc>
                <a:spcPct val="150000"/>
              </a:lnSpc>
            </a:pPr>
            <a:r>
              <a:rPr lang="it-IT" dirty="0">
                <a:solidFill>
                  <a:prstClr val="black"/>
                </a:solidFill>
                <a:latin typeface="Times New Roman" panose="02020603050405020304" pitchFamily="18" charset="0"/>
                <a:cs typeface="Times New Roman" panose="02020603050405020304" pitchFamily="18" charset="0"/>
              </a:rPr>
              <a:t>B= </a:t>
            </a:r>
            <a:r>
              <a:rPr lang="it-IT" dirty="0" smtClean="0">
                <a:solidFill>
                  <a:prstClr val="black"/>
                </a:solidFill>
                <a:latin typeface="Times New Roman" panose="02020603050405020304" pitchFamily="18" charset="0"/>
                <a:cs typeface="Times New Roman" panose="02020603050405020304" pitchFamily="18" charset="0"/>
              </a:rPr>
              <a:t>medio-basso (5-6)</a:t>
            </a:r>
            <a:endParaRPr lang="it-IT" dirty="0">
              <a:solidFill>
                <a:prstClr val="black"/>
              </a:solidFill>
              <a:latin typeface="Times New Roman" panose="02020603050405020304" pitchFamily="18" charset="0"/>
              <a:cs typeface="Times New Roman" panose="02020603050405020304" pitchFamily="18" charset="0"/>
            </a:endParaRPr>
          </a:p>
          <a:p>
            <a:pPr>
              <a:lnSpc>
                <a:spcPct val="150000"/>
              </a:lnSpc>
            </a:pPr>
            <a:r>
              <a:rPr lang="it-IT" dirty="0">
                <a:solidFill>
                  <a:prstClr val="black"/>
                </a:solidFill>
                <a:latin typeface="Times New Roman" panose="02020603050405020304" pitchFamily="18" charset="0"/>
                <a:cs typeface="Times New Roman" panose="02020603050405020304" pitchFamily="18" charset="0"/>
              </a:rPr>
              <a:t>C= </a:t>
            </a:r>
            <a:r>
              <a:rPr lang="it-IT" dirty="0" smtClean="0">
                <a:solidFill>
                  <a:prstClr val="black"/>
                </a:solidFill>
                <a:latin typeface="Times New Roman" panose="02020603050405020304" pitchFamily="18" charset="0"/>
                <a:cs typeface="Times New Roman" panose="02020603050405020304" pitchFamily="18" charset="0"/>
              </a:rPr>
              <a:t>medio-alto (7-8)</a:t>
            </a:r>
            <a:endParaRPr lang="it-IT" dirty="0">
              <a:solidFill>
                <a:prstClr val="black"/>
              </a:solidFill>
              <a:latin typeface="Times New Roman" panose="02020603050405020304" pitchFamily="18" charset="0"/>
              <a:cs typeface="Times New Roman" panose="02020603050405020304" pitchFamily="18" charset="0"/>
            </a:endParaRPr>
          </a:p>
          <a:p>
            <a:pPr>
              <a:lnSpc>
                <a:spcPct val="150000"/>
              </a:lnSpc>
            </a:pPr>
            <a:r>
              <a:rPr lang="it-IT" dirty="0">
                <a:solidFill>
                  <a:prstClr val="black"/>
                </a:solidFill>
                <a:latin typeface="Times New Roman" panose="02020603050405020304" pitchFamily="18" charset="0"/>
                <a:cs typeface="Times New Roman" panose="02020603050405020304" pitchFamily="18" charset="0"/>
              </a:rPr>
              <a:t>D= </a:t>
            </a:r>
            <a:r>
              <a:rPr lang="it-IT" dirty="0" smtClean="0">
                <a:solidFill>
                  <a:prstClr val="black"/>
                </a:solidFill>
                <a:latin typeface="Times New Roman" panose="02020603050405020304" pitchFamily="18" charset="0"/>
                <a:cs typeface="Times New Roman" panose="02020603050405020304" pitchFamily="18" charset="0"/>
              </a:rPr>
              <a:t>alto (9-10)</a:t>
            </a:r>
            <a:endParaRPr lang="it-IT" dirty="0">
              <a:solidFill>
                <a:prstClr val="black"/>
              </a:solidFill>
              <a:latin typeface="Times New Roman" panose="02020603050405020304" pitchFamily="18" charset="0"/>
              <a:cs typeface="Times New Roman" panose="02020603050405020304" pitchFamily="18" charset="0"/>
            </a:endParaRPr>
          </a:p>
        </p:txBody>
      </p:sp>
      <p:sp>
        <p:nvSpPr>
          <p:cNvPr id="3" name="Rettangolo 2"/>
          <p:cNvSpPr/>
          <p:nvPr/>
        </p:nvSpPr>
        <p:spPr>
          <a:xfrm>
            <a:off x="10983836" y="5580484"/>
            <a:ext cx="759496" cy="986360"/>
          </a:xfrm>
          <a:prstGeom prst="rect">
            <a:avLst/>
          </a:prstGeom>
        </p:spPr>
        <p:txBody>
          <a:bodyPr wrap="square">
            <a:spAutoFit/>
          </a:bodyPr>
          <a:lstStyle/>
          <a:p>
            <a:pPr lvl="0" algn="ctr">
              <a:lnSpc>
                <a:spcPct val="150000"/>
              </a:lnSpc>
            </a:pPr>
            <a:r>
              <a:rPr lang="it-IT" sz="4400" b="1" dirty="0" smtClean="0">
                <a:solidFill>
                  <a:srgbClr val="0070C0"/>
                </a:solidFill>
                <a:latin typeface="Times New Roman" panose="02020603050405020304" pitchFamily="18" charset="0"/>
                <a:cs typeface="Times New Roman" panose="02020603050405020304" pitchFamily="18" charset="0"/>
              </a:rPr>
              <a:t>…</a:t>
            </a:r>
            <a:endParaRPr lang="it-IT" sz="4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3092389"/>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ttangolo 1"/>
          <p:cNvSpPr/>
          <p:nvPr/>
        </p:nvSpPr>
        <p:spPr>
          <a:xfrm>
            <a:off x="0" y="173778"/>
            <a:ext cx="12192000" cy="646331"/>
          </a:xfrm>
          <a:prstGeom prst="rect">
            <a:avLst/>
          </a:prstGeom>
        </p:spPr>
        <p:txBody>
          <a:bodyPr wrap="square">
            <a:spAutoFit/>
          </a:bodyPr>
          <a:lstStyle/>
          <a:p>
            <a:pPr algn="ctr"/>
            <a:r>
              <a:rPr lang="it-IT" b="1" dirty="0">
                <a:solidFill>
                  <a:schemeClr val="bg1"/>
                </a:solidFill>
                <a:latin typeface="Times New Roman" panose="02020603050405020304" pitchFamily="18" charset="0"/>
                <a:cs typeface="Times New Roman" panose="02020603050405020304" pitchFamily="18" charset="0"/>
              </a:rPr>
              <a:t>VALUTAZIONE </a:t>
            </a:r>
            <a:r>
              <a:rPr lang="it-IT" b="1" dirty="0" smtClean="0">
                <a:solidFill>
                  <a:schemeClr val="bg1"/>
                </a:solidFill>
                <a:latin typeface="Times New Roman" panose="02020603050405020304" pitchFamily="18" charset="0"/>
                <a:cs typeface="Times New Roman" panose="02020603050405020304" pitchFamily="18" charset="0"/>
              </a:rPr>
              <a:t>DEL PRODOTTO MULTIMEDIALE</a:t>
            </a:r>
          </a:p>
          <a:p>
            <a:pPr algn="ctr"/>
            <a:r>
              <a:rPr lang="it-IT" b="1" dirty="0" smtClean="0">
                <a:solidFill>
                  <a:schemeClr val="bg1"/>
                </a:solidFill>
                <a:latin typeface="Times New Roman" panose="02020603050405020304" pitchFamily="18" charset="0"/>
                <a:cs typeface="Times New Roman" panose="02020603050405020304" pitchFamily="18" charset="0"/>
              </a:rPr>
              <a:t>WEBQUEST</a:t>
            </a:r>
            <a:endParaRPr lang="it-IT" dirty="0">
              <a:solidFill>
                <a:schemeClr val="bg1"/>
              </a:solidFill>
              <a:latin typeface="Times New Roman" panose="02020603050405020304" pitchFamily="18" charset="0"/>
              <a:cs typeface="Times New Roman" panose="02020603050405020304" pitchFamily="18" charset="0"/>
            </a:endParaRPr>
          </a:p>
        </p:txBody>
      </p:sp>
      <p:graphicFrame>
        <p:nvGraphicFramePr>
          <p:cNvPr id="3" name="Tabella 2"/>
          <p:cNvGraphicFramePr>
            <a:graphicFrameLocks noGrp="1"/>
          </p:cNvGraphicFramePr>
          <p:nvPr>
            <p:extLst>
              <p:ext uri="{D42A27DB-BD31-4B8C-83A1-F6EECF244321}">
                <p14:modId xmlns:p14="http://schemas.microsoft.com/office/powerpoint/2010/main" val="1991103218"/>
              </p:ext>
            </p:extLst>
          </p:nvPr>
        </p:nvGraphicFramePr>
        <p:xfrm>
          <a:off x="150126" y="915645"/>
          <a:ext cx="6770448" cy="5741810"/>
        </p:xfrm>
        <a:graphic>
          <a:graphicData uri="http://schemas.openxmlformats.org/drawingml/2006/table">
            <a:tbl>
              <a:tblPr firstRow="1" bandRow="1">
                <a:tableStyleId>{5C22544A-7EE6-4342-B048-85BDC9FD1C3A}</a:tableStyleId>
              </a:tblPr>
              <a:tblGrid>
                <a:gridCol w="2201787"/>
                <a:gridCol w="3498961"/>
                <a:gridCol w="267425"/>
                <a:gridCol w="267425"/>
                <a:gridCol w="267425"/>
                <a:gridCol w="267425"/>
              </a:tblGrid>
              <a:tr h="624272">
                <a:tc>
                  <a:txBody>
                    <a:bodyPr/>
                    <a:lstStyle/>
                    <a:p>
                      <a:r>
                        <a:rPr lang="it-IT" dirty="0" smtClean="0">
                          <a:latin typeface="Times New Roman" panose="02020603050405020304" pitchFamily="18" charset="0"/>
                          <a:cs typeface="Times New Roman" panose="02020603050405020304" pitchFamily="18" charset="0"/>
                        </a:rPr>
                        <a:t>INDICATORI COMPETENZE</a:t>
                      </a:r>
                      <a:endParaRPr lang="it-IT" dirty="0">
                        <a:latin typeface="Times New Roman" panose="02020603050405020304" pitchFamily="18" charset="0"/>
                        <a:cs typeface="Times New Roman" panose="02020603050405020304" pitchFamily="18" charset="0"/>
                      </a:endParaRPr>
                    </a:p>
                  </a:txBody>
                  <a:tcPr/>
                </a:tc>
                <a:tc>
                  <a:txBody>
                    <a:bodyPr/>
                    <a:lstStyle/>
                    <a:p>
                      <a:r>
                        <a:rPr lang="it-IT" dirty="0" smtClean="0">
                          <a:latin typeface="Times New Roman" panose="02020603050405020304" pitchFamily="18" charset="0"/>
                          <a:cs typeface="Times New Roman" panose="02020603050405020304" pitchFamily="18" charset="0"/>
                        </a:rPr>
                        <a:t>DESCITTORI</a:t>
                      </a:r>
                      <a:r>
                        <a:rPr lang="it-IT" baseline="0" dirty="0" smtClean="0">
                          <a:latin typeface="Times New Roman" panose="02020603050405020304" pitchFamily="18" charset="0"/>
                          <a:cs typeface="Times New Roman" panose="02020603050405020304" pitchFamily="18" charset="0"/>
                        </a:rPr>
                        <a:t> di ciascuna competenza</a:t>
                      </a:r>
                      <a:endParaRPr lang="it-IT" dirty="0">
                        <a:latin typeface="Times New Roman" panose="02020603050405020304" pitchFamily="18" charset="0"/>
                        <a:cs typeface="Times New Roman" panose="02020603050405020304" pitchFamily="18" charset="0"/>
                      </a:endParaRPr>
                    </a:p>
                  </a:txBody>
                  <a:tcPr/>
                </a:tc>
                <a:tc>
                  <a:txBody>
                    <a:bodyPr/>
                    <a:lstStyle/>
                    <a:p>
                      <a:r>
                        <a:rPr lang="it-IT" dirty="0" smtClean="0">
                          <a:latin typeface="Times New Roman" panose="02020603050405020304" pitchFamily="18" charset="0"/>
                          <a:cs typeface="Times New Roman" panose="02020603050405020304" pitchFamily="18" charset="0"/>
                        </a:rPr>
                        <a:t>A</a:t>
                      </a:r>
                      <a:endParaRPr lang="it-IT" dirty="0">
                        <a:latin typeface="Times New Roman" panose="02020603050405020304" pitchFamily="18" charset="0"/>
                        <a:cs typeface="Times New Roman" panose="02020603050405020304" pitchFamily="18" charset="0"/>
                      </a:endParaRPr>
                    </a:p>
                  </a:txBody>
                  <a:tcPr/>
                </a:tc>
                <a:tc>
                  <a:txBody>
                    <a:bodyPr/>
                    <a:lstStyle/>
                    <a:p>
                      <a:r>
                        <a:rPr lang="it-IT" dirty="0" smtClean="0">
                          <a:latin typeface="Times New Roman" panose="02020603050405020304" pitchFamily="18" charset="0"/>
                          <a:cs typeface="Times New Roman" panose="02020603050405020304" pitchFamily="18" charset="0"/>
                        </a:rPr>
                        <a:t>B</a:t>
                      </a:r>
                      <a:endParaRPr lang="it-IT" dirty="0">
                        <a:latin typeface="Times New Roman" panose="02020603050405020304" pitchFamily="18" charset="0"/>
                        <a:cs typeface="Times New Roman" panose="02020603050405020304" pitchFamily="18" charset="0"/>
                      </a:endParaRPr>
                    </a:p>
                  </a:txBody>
                  <a:tcPr/>
                </a:tc>
                <a:tc>
                  <a:txBody>
                    <a:bodyPr/>
                    <a:lstStyle/>
                    <a:p>
                      <a:r>
                        <a:rPr lang="it-IT" dirty="0" smtClean="0">
                          <a:latin typeface="Times New Roman" panose="02020603050405020304" pitchFamily="18" charset="0"/>
                          <a:cs typeface="Times New Roman" panose="02020603050405020304" pitchFamily="18" charset="0"/>
                        </a:rPr>
                        <a:t>C</a:t>
                      </a:r>
                      <a:endParaRPr lang="it-IT" dirty="0">
                        <a:latin typeface="Times New Roman" panose="02020603050405020304" pitchFamily="18" charset="0"/>
                        <a:cs typeface="Times New Roman" panose="02020603050405020304" pitchFamily="18" charset="0"/>
                      </a:endParaRPr>
                    </a:p>
                  </a:txBody>
                  <a:tcPr/>
                </a:tc>
                <a:tc>
                  <a:txBody>
                    <a:bodyPr/>
                    <a:lstStyle/>
                    <a:p>
                      <a:r>
                        <a:rPr lang="it-IT" dirty="0" smtClean="0">
                          <a:latin typeface="Times New Roman" panose="02020603050405020304" pitchFamily="18" charset="0"/>
                          <a:cs typeface="Times New Roman" panose="02020603050405020304" pitchFamily="18" charset="0"/>
                        </a:rPr>
                        <a:t>D</a:t>
                      </a:r>
                      <a:endParaRPr lang="it-IT" dirty="0">
                        <a:latin typeface="Times New Roman" panose="02020603050405020304" pitchFamily="18" charset="0"/>
                        <a:cs typeface="Times New Roman" panose="02020603050405020304" pitchFamily="18" charset="0"/>
                      </a:endParaRPr>
                    </a:p>
                  </a:txBody>
                  <a:tcPr/>
                </a:tc>
              </a:tr>
              <a:tr h="1825078">
                <a:tc>
                  <a:txBody>
                    <a:bodyPr/>
                    <a:lstStyle/>
                    <a:p>
                      <a:r>
                        <a:rPr lang="it-IT" baseline="0" dirty="0" smtClean="0">
                          <a:latin typeface="Times New Roman" panose="02020603050405020304" pitchFamily="18" charset="0"/>
                          <a:cs typeface="Times New Roman" panose="02020603050405020304" pitchFamily="18" charset="0"/>
                        </a:rPr>
                        <a:t>  </a:t>
                      </a:r>
                    </a:p>
                    <a:p>
                      <a:endParaRPr lang="it-IT" baseline="0" dirty="0" smtClean="0">
                        <a:latin typeface="Times New Roman" panose="02020603050405020304" pitchFamily="18" charset="0"/>
                        <a:cs typeface="Times New Roman" panose="02020603050405020304" pitchFamily="18" charset="0"/>
                      </a:endParaRPr>
                    </a:p>
                    <a:p>
                      <a:r>
                        <a:rPr lang="it-IT" baseline="0" dirty="0" smtClean="0">
                          <a:latin typeface="Times New Roman" panose="02020603050405020304" pitchFamily="18" charset="0"/>
                          <a:cs typeface="Times New Roman" panose="02020603050405020304" pitchFamily="18" charset="0"/>
                        </a:rPr>
                        <a:t>PERTINENZA DEL PRODOTTO </a:t>
                      </a:r>
                      <a:endParaRPr lang="it-IT" dirty="0">
                        <a:latin typeface="Times New Roman" panose="02020603050405020304" pitchFamily="18" charset="0"/>
                        <a:cs typeface="Times New Roman" panose="02020603050405020304" pitchFamily="18" charset="0"/>
                      </a:endParaRPr>
                    </a:p>
                  </a:txBody>
                  <a:tcPr/>
                </a:tc>
                <a:tc>
                  <a:txBody>
                    <a:bodyPr/>
                    <a:lstStyle/>
                    <a:p>
                      <a:pPr marL="285750" indent="-285750">
                        <a:buFont typeface="Arial" panose="020B0604020202020204" pitchFamily="34" charset="0"/>
                        <a:buChar char="•"/>
                      </a:pPr>
                      <a:r>
                        <a:rPr lang="it-IT" sz="1800" kern="1200" dirty="0" smtClean="0">
                          <a:solidFill>
                            <a:schemeClr val="dk1"/>
                          </a:solidFill>
                          <a:effectLst/>
                          <a:latin typeface="Times New Roman" panose="02020603050405020304" pitchFamily="18" charset="0"/>
                          <a:ea typeface="+mn-ea"/>
                          <a:cs typeface="Times New Roman" panose="02020603050405020304" pitchFamily="18" charset="0"/>
                        </a:rPr>
                        <a:t>Il prodotto contiene tutte le parti e le informazioni utili e pertinenti a sviluppare la consegna, anche quelle ricavabili da una propria ricerca personale e le collega tra loro</a:t>
                      </a:r>
                      <a:endParaRPr lang="it-IT" sz="1400" dirty="0">
                        <a:latin typeface="Times New Roman" panose="02020603050405020304" pitchFamily="18" charset="0"/>
                        <a:cs typeface="Times New Roman" panose="02020603050405020304" pitchFamily="18" charset="0"/>
                      </a:endParaRPr>
                    </a:p>
                  </a:txBody>
                  <a:tcPr/>
                </a:tc>
                <a:tc>
                  <a:txBody>
                    <a:bodyPr/>
                    <a:lstStyle/>
                    <a:p>
                      <a:endParaRPr lang="it-IT">
                        <a:latin typeface="Times New Roman" panose="02020603050405020304" pitchFamily="18" charset="0"/>
                        <a:cs typeface="Times New Roman" panose="02020603050405020304" pitchFamily="18" charset="0"/>
                      </a:endParaRPr>
                    </a:p>
                  </a:txBody>
                  <a:tcPr/>
                </a:tc>
                <a:tc>
                  <a:txBody>
                    <a:bodyPr/>
                    <a:lstStyle/>
                    <a:p>
                      <a:endParaRPr lang="it-IT" dirty="0">
                        <a:latin typeface="Times New Roman" panose="02020603050405020304" pitchFamily="18" charset="0"/>
                        <a:cs typeface="Times New Roman" panose="02020603050405020304" pitchFamily="18" charset="0"/>
                      </a:endParaRPr>
                    </a:p>
                  </a:txBody>
                  <a:tcPr/>
                </a:tc>
                <a:tc>
                  <a:txBody>
                    <a:bodyPr/>
                    <a:lstStyle/>
                    <a:p>
                      <a:endParaRPr lang="it-IT">
                        <a:latin typeface="Times New Roman" panose="02020603050405020304" pitchFamily="18" charset="0"/>
                        <a:cs typeface="Times New Roman" panose="02020603050405020304" pitchFamily="18" charset="0"/>
                      </a:endParaRPr>
                    </a:p>
                  </a:txBody>
                  <a:tcPr/>
                </a:tc>
                <a:tc>
                  <a:txBody>
                    <a:bodyPr/>
                    <a:lstStyle/>
                    <a:p>
                      <a:endParaRPr lang="it-IT">
                        <a:latin typeface="Times New Roman" panose="02020603050405020304" pitchFamily="18" charset="0"/>
                        <a:cs typeface="Times New Roman" panose="02020603050405020304" pitchFamily="18" charset="0"/>
                      </a:endParaRPr>
                    </a:p>
                  </a:txBody>
                  <a:tcPr/>
                </a:tc>
              </a:tr>
              <a:tr h="1426909">
                <a:tc>
                  <a:txBody>
                    <a:bodyPr/>
                    <a:lstStyle/>
                    <a:p>
                      <a:endParaRPr lang="it-IT" dirty="0" smtClean="0">
                        <a:latin typeface="Times New Roman" panose="02020603050405020304" pitchFamily="18" charset="0"/>
                        <a:cs typeface="Times New Roman" panose="02020603050405020304" pitchFamily="18" charset="0"/>
                      </a:endParaRPr>
                    </a:p>
                    <a:p>
                      <a:r>
                        <a:rPr lang="it-IT" dirty="0" smtClean="0">
                          <a:latin typeface="Times New Roman" panose="02020603050405020304" pitchFamily="18" charset="0"/>
                          <a:cs typeface="Times New Roman" panose="02020603050405020304" pitchFamily="18" charset="0"/>
                        </a:rPr>
                        <a:t>CAPACITÁ DI UTILIZZARE STRUMENTI E RISORSE DIGITALI</a:t>
                      </a:r>
                    </a:p>
                  </a:txBody>
                  <a:tcPr/>
                </a:tc>
                <a:tc>
                  <a:txBody>
                    <a:bodyPr/>
                    <a:lstStyle/>
                    <a:p>
                      <a:pPr marL="285750" indent="-285750">
                        <a:buFont typeface="Arial" panose="020B0604020202020204" pitchFamily="34" charset="0"/>
                        <a:buChar char="•"/>
                      </a:pPr>
                      <a:r>
                        <a:rPr lang="it-IT" sz="1800" kern="1200" dirty="0" smtClean="0">
                          <a:solidFill>
                            <a:schemeClr val="dk1"/>
                          </a:solidFill>
                          <a:effectLst/>
                          <a:latin typeface="Times New Roman" panose="02020603050405020304" pitchFamily="18" charset="0"/>
                          <a:ea typeface="+mn-ea"/>
                          <a:cs typeface="Times New Roman" panose="02020603050405020304" pitchFamily="18" charset="0"/>
                        </a:rPr>
                        <a:t>Usa strumenti e tecnologie con precisione, destrezza e efficienza. Trova soluzione ai problemi tecnici, unendo manualità</a:t>
                      </a:r>
                      <a:r>
                        <a:rPr lang="it-IT" sz="1800" kern="1200" baseline="0" dirty="0" smtClean="0">
                          <a:solidFill>
                            <a:schemeClr val="dk1"/>
                          </a:solidFill>
                          <a:effectLst/>
                          <a:latin typeface="Times New Roman" panose="02020603050405020304" pitchFamily="18" charset="0"/>
                          <a:ea typeface="+mn-ea"/>
                          <a:cs typeface="Times New Roman" panose="02020603050405020304" pitchFamily="18" charset="0"/>
                        </a:rPr>
                        <a:t> e </a:t>
                      </a:r>
                      <a:r>
                        <a:rPr lang="it-IT" sz="1800" kern="1200" dirty="0" smtClean="0">
                          <a:solidFill>
                            <a:schemeClr val="dk1"/>
                          </a:solidFill>
                          <a:effectLst/>
                          <a:latin typeface="Times New Roman" panose="02020603050405020304" pitchFamily="18" charset="0"/>
                          <a:ea typeface="+mn-ea"/>
                          <a:cs typeface="Times New Roman" panose="02020603050405020304" pitchFamily="18" charset="0"/>
                        </a:rPr>
                        <a:t>spirito pratico</a:t>
                      </a:r>
                      <a:endParaRPr lang="it-IT" dirty="0" smtClean="0">
                        <a:latin typeface="Times New Roman" panose="02020603050405020304" pitchFamily="18" charset="0"/>
                        <a:cs typeface="Times New Roman" panose="02020603050405020304" pitchFamily="18" charset="0"/>
                      </a:endParaRPr>
                    </a:p>
                  </a:txBody>
                  <a:tcPr/>
                </a:tc>
                <a:tc>
                  <a:txBody>
                    <a:bodyPr/>
                    <a:lstStyle/>
                    <a:p>
                      <a:endParaRPr lang="it-IT" dirty="0">
                        <a:latin typeface="Times New Roman" panose="02020603050405020304" pitchFamily="18" charset="0"/>
                        <a:cs typeface="Times New Roman" panose="02020603050405020304" pitchFamily="18" charset="0"/>
                      </a:endParaRPr>
                    </a:p>
                  </a:txBody>
                  <a:tcPr/>
                </a:tc>
                <a:tc>
                  <a:txBody>
                    <a:bodyPr/>
                    <a:lstStyle/>
                    <a:p>
                      <a:endParaRPr lang="it-IT" dirty="0">
                        <a:latin typeface="Times New Roman" panose="02020603050405020304" pitchFamily="18" charset="0"/>
                        <a:cs typeface="Times New Roman" panose="02020603050405020304" pitchFamily="18" charset="0"/>
                      </a:endParaRPr>
                    </a:p>
                  </a:txBody>
                  <a:tcPr/>
                </a:tc>
                <a:tc>
                  <a:txBody>
                    <a:bodyPr/>
                    <a:lstStyle/>
                    <a:p>
                      <a:endParaRPr lang="it-IT" dirty="0">
                        <a:latin typeface="Times New Roman" panose="02020603050405020304" pitchFamily="18" charset="0"/>
                        <a:cs typeface="Times New Roman" panose="02020603050405020304" pitchFamily="18" charset="0"/>
                      </a:endParaRPr>
                    </a:p>
                  </a:txBody>
                  <a:tcPr/>
                </a:tc>
                <a:tc>
                  <a:txBody>
                    <a:bodyPr/>
                    <a:lstStyle/>
                    <a:p>
                      <a:endParaRPr lang="it-IT" dirty="0">
                        <a:latin typeface="Times New Roman" panose="02020603050405020304" pitchFamily="18" charset="0"/>
                        <a:cs typeface="Times New Roman" panose="02020603050405020304" pitchFamily="18" charset="0"/>
                      </a:endParaRPr>
                    </a:p>
                  </a:txBody>
                  <a:tcPr/>
                </a:tc>
              </a:tr>
              <a:tr h="1813612">
                <a:tc>
                  <a:txBody>
                    <a:bodyPr/>
                    <a:lstStyle/>
                    <a:p>
                      <a:endParaRPr lang="it-IT" dirty="0" smtClean="0">
                        <a:latin typeface="Times New Roman" panose="02020603050405020304" pitchFamily="18" charset="0"/>
                        <a:cs typeface="Times New Roman" panose="02020603050405020304" pitchFamily="18" charset="0"/>
                      </a:endParaRPr>
                    </a:p>
                    <a:p>
                      <a:endParaRPr lang="it-IT" dirty="0" smtClean="0">
                        <a:latin typeface="Times New Roman" panose="02020603050405020304" pitchFamily="18" charset="0"/>
                        <a:cs typeface="Times New Roman" panose="02020603050405020304" pitchFamily="18" charset="0"/>
                      </a:endParaRPr>
                    </a:p>
                    <a:p>
                      <a:r>
                        <a:rPr lang="it-IT" dirty="0" smtClean="0">
                          <a:latin typeface="Times New Roman" panose="02020603050405020304" pitchFamily="18" charset="0"/>
                          <a:cs typeface="Times New Roman" panose="02020603050405020304" pitchFamily="18" charset="0"/>
                        </a:rPr>
                        <a:t>CREATIVITÁ</a:t>
                      </a:r>
                      <a:endParaRPr lang="it-IT" dirty="0">
                        <a:latin typeface="Times New Roman" panose="02020603050405020304" pitchFamily="18" charset="0"/>
                        <a:cs typeface="Times New Roman" panose="02020603050405020304" pitchFamily="18" charset="0"/>
                      </a:endParaRPr>
                    </a:p>
                  </a:txBody>
                  <a:tcPr/>
                </a:tc>
                <a:tc>
                  <a:txBody>
                    <a:bodyPr/>
                    <a:lstStyle/>
                    <a:p>
                      <a:pPr marL="285750" indent="-285750">
                        <a:buFont typeface="Arial" panose="020B0604020202020204" pitchFamily="34" charset="0"/>
                        <a:buChar char="•"/>
                      </a:pPr>
                      <a:endParaRPr lang="it-IT" sz="14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it-IT" sz="1800" kern="1200" dirty="0" smtClean="0">
                          <a:solidFill>
                            <a:schemeClr val="dk1"/>
                          </a:solidFill>
                          <a:effectLst/>
                          <a:latin typeface="Times New Roman" panose="02020603050405020304" pitchFamily="18" charset="0"/>
                          <a:ea typeface="+mn-ea"/>
                          <a:cs typeface="Times New Roman" panose="02020603050405020304" pitchFamily="18" charset="0"/>
                        </a:rPr>
                        <a:t>Ricerca, raccoglie e organizza le informazioni con attenzione al metodo e</a:t>
                      </a:r>
                      <a:r>
                        <a:rPr lang="it-IT" sz="1800" kern="1200" baseline="0" dirty="0" smtClean="0">
                          <a:solidFill>
                            <a:schemeClr val="dk1"/>
                          </a:solidFill>
                          <a:effectLst/>
                          <a:latin typeface="Times New Roman" panose="02020603050405020304" pitchFamily="18" charset="0"/>
                          <a:ea typeface="+mn-ea"/>
                          <a:cs typeface="Times New Roman" panose="02020603050405020304" pitchFamily="18" charset="0"/>
                        </a:rPr>
                        <a:t> originalità</a:t>
                      </a:r>
                      <a:r>
                        <a:rPr lang="it-IT" sz="1800" kern="1200" dirty="0" smtClean="0">
                          <a:solidFill>
                            <a:schemeClr val="dk1"/>
                          </a:solidFill>
                          <a:effectLst/>
                          <a:latin typeface="Times New Roman" panose="02020603050405020304" pitchFamily="18" charset="0"/>
                          <a:ea typeface="+mn-ea"/>
                          <a:cs typeface="Times New Roman" panose="02020603050405020304" pitchFamily="18" charset="0"/>
                        </a:rPr>
                        <a:t>. Le sa ritrovare e riutilizzare al momento opportuno</a:t>
                      </a:r>
                      <a:endParaRPr lang="it-IT" sz="1400" dirty="0" smtClean="0">
                        <a:latin typeface="Times New Roman" panose="02020603050405020304" pitchFamily="18" charset="0"/>
                        <a:cs typeface="Times New Roman" panose="02020603050405020304" pitchFamily="18" charset="0"/>
                      </a:endParaRPr>
                    </a:p>
                  </a:txBody>
                  <a:tcPr/>
                </a:tc>
                <a:tc>
                  <a:txBody>
                    <a:bodyPr/>
                    <a:lstStyle/>
                    <a:p>
                      <a:endParaRPr lang="it-IT">
                        <a:latin typeface="Times New Roman" panose="02020603050405020304" pitchFamily="18" charset="0"/>
                        <a:cs typeface="Times New Roman" panose="02020603050405020304" pitchFamily="18" charset="0"/>
                      </a:endParaRPr>
                    </a:p>
                  </a:txBody>
                  <a:tcPr/>
                </a:tc>
                <a:tc>
                  <a:txBody>
                    <a:bodyPr/>
                    <a:lstStyle/>
                    <a:p>
                      <a:endParaRPr lang="it-IT">
                        <a:latin typeface="Times New Roman" panose="02020603050405020304" pitchFamily="18" charset="0"/>
                        <a:cs typeface="Times New Roman" panose="02020603050405020304" pitchFamily="18" charset="0"/>
                      </a:endParaRPr>
                    </a:p>
                  </a:txBody>
                  <a:tcPr/>
                </a:tc>
                <a:tc>
                  <a:txBody>
                    <a:bodyPr/>
                    <a:lstStyle/>
                    <a:p>
                      <a:endParaRPr lang="it-IT">
                        <a:latin typeface="Times New Roman" panose="02020603050405020304" pitchFamily="18" charset="0"/>
                        <a:cs typeface="Times New Roman" panose="02020603050405020304" pitchFamily="18" charset="0"/>
                      </a:endParaRPr>
                    </a:p>
                  </a:txBody>
                  <a:tcPr/>
                </a:tc>
                <a:tc>
                  <a:txBody>
                    <a:bodyPr/>
                    <a:lstStyle/>
                    <a:p>
                      <a:endParaRPr lang="it-IT" dirty="0">
                        <a:latin typeface="Times New Roman" panose="02020603050405020304" pitchFamily="18" charset="0"/>
                        <a:cs typeface="Times New Roman" panose="02020603050405020304" pitchFamily="18" charset="0"/>
                      </a:endParaRPr>
                    </a:p>
                  </a:txBody>
                  <a:tcPr/>
                </a:tc>
              </a:tr>
            </a:tbl>
          </a:graphicData>
        </a:graphic>
      </p:graphicFrame>
      <p:graphicFrame>
        <p:nvGraphicFramePr>
          <p:cNvPr id="4" name="Tabella 3"/>
          <p:cNvGraphicFramePr>
            <a:graphicFrameLocks noGrp="1"/>
          </p:cNvGraphicFramePr>
          <p:nvPr>
            <p:extLst>
              <p:ext uri="{D42A27DB-BD31-4B8C-83A1-F6EECF244321}">
                <p14:modId xmlns:p14="http://schemas.microsoft.com/office/powerpoint/2010/main" val="1838841879"/>
              </p:ext>
            </p:extLst>
          </p:nvPr>
        </p:nvGraphicFramePr>
        <p:xfrm>
          <a:off x="6207500" y="1284151"/>
          <a:ext cx="5765726" cy="4932533"/>
        </p:xfrm>
        <a:graphic>
          <a:graphicData uri="http://schemas.openxmlformats.org/drawingml/2006/table">
            <a:tbl>
              <a:tblPr firstRow="1" bandRow="1">
                <a:tableStyleId>{5C22544A-7EE6-4342-B048-85BDC9FD1C3A}</a:tableStyleId>
              </a:tblPr>
              <a:tblGrid>
                <a:gridCol w="1611037"/>
                <a:gridCol w="3318500"/>
                <a:gridCol w="208280"/>
                <a:gridCol w="208280"/>
                <a:gridCol w="208280"/>
                <a:gridCol w="211349"/>
              </a:tblGrid>
              <a:tr h="860130">
                <a:tc>
                  <a:txBody>
                    <a:bodyPr/>
                    <a:lstStyle/>
                    <a:p>
                      <a:r>
                        <a:rPr lang="it-IT" dirty="0" smtClean="0">
                          <a:latin typeface="Times New Roman" panose="02020603050405020304" pitchFamily="18" charset="0"/>
                          <a:cs typeface="Times New Roman" panose="02020603050405020304" pitchFamily="18" charset="0"/>
                        </a:rPr>
                        <a:t>INDICATORI</a:t>
                      </a:r>
                      <a:r>
                        <a:rPr lang="it-IT" baseline="0" dirty="0" smtClean="0">
                          <a:latin typeface="Times New Roman" panose="02020603050405020304" pitchFamily="18" charset="0"/>
                          <a:cs typeface="Times New Roman" panose="02020603050405020304" pitchFamily="18" charset="0"/>
                        </a:rPr>
                        <a:t> COMPETENZE</a:t>
                      </a:r>
                      <a:endParaRPr lang="it-IT" dirty="0">
                        <a:latin typeface="Times New Roman" panose="02020603050405020304" pitchFamily="18" charset="0"/>
                        <a:cs typeface="Times New Roman" panose="02020603050405020304" pitchFamily="18" charset="0"/>
                      </a:endParaRPr>
                    </a:p>
                  </a:txBody>
                  <a:tcPr/>
                </a:tc>
                <a:tc>
                  <a:txBody>
                    <a:bodyPr/>
                    <a:lstStyle/>
                    <a:p>
                      <a:r>
                        <a:rPr lang="it-IT" dirty="0" smtClean="0">
                          <a:latin typeface="Times New Roman" panose="02020603050405020304" pitchFamily="18" charset="0"/>
                          <a:cs typeface="Times New Roman" panose="02020603050405020304" pitchFamily="18" charset="0"/>
                        </a:rPr>
                        <a:t>              DESCRITTORI COMPETENZE</a:t>
                      </a:r>
                      <a:endParaRPr lang="it-IT" dirty="0">
                        <a:latin typeface="Times New Roman" panose="02020603050405020304" pitchFamily="18" charset="0"/>
                        <a:cs typeface="Times New Roman" panose="02020603050405020304" pitchFamily="18" charset="0"/>
                      </a:endParaRPr>
                    </a:p>
                  </a:txBody>
                  <a:tcPr/>
                </a:tc>
                <a:tc>
                  <a:txBody>
                    <a:bodyPr/>
                    <a:lstStyle/>
                    <a:p>
                      <a:r>
                        <a:rPr lang="it-IT" dirty="0" smtClean="0">
                          <a:latin typeface="Times New Roman" panose="02020603050405020304" pitchFamily="18" charset="0"/>
                          <a:cs typeface="Times New Roman" panose="02020603050405020304" pitchFamily="18" charset="0"/>
                        </a:rPr>
                        <a:t>A</a:t>
                      </a:r>
                      <a:endParaRPr lang="it-IT" dirty="0">
                        <a:latin typeface="Times New Roman" panose="02020603050405020304" pitchFamily="18" charset="0"/>
                        <a:cs typeface="Times New Roman" panose="02020603050405020304" pitchFamily="18" charset="0"/>
                      </a:endParaRPr>
                    </a:p>
                  </a:txBody>
                  <a:tcPr/>
                </a:tc>
                <a:tc>
                  <a:txBody>
                    <a:bodyPr/>
                    <a:lstStyle/>
                    <a:p>
                      <a:r>
                        <a:rPr lang="it-IT" dirty="0" smtClean="0">
                          <a:latin typeface="Times New Roman" panose="02020603050405020304" pitchFamily="18" charset="0"/>
                          <a:cs typeface="Times New Roman" panose="02020603050405020304" pitchFamily="18" charset="0"/>
                        </a:rPr>
                        <a:t>B</a:t>
                      </a:r>
                      <a:endParaRPr lang="it-IT" dirty="0">
                        <a:latin typeface="Times New Roman" panose="02020603050405020304" pitchFamily="18" charset="0"/>
                        <a:cs typeface="Times New Roman" panose="02020603050405020304" pitchFamily="18" charset="0"/>
                      </a:endParaRPr>
                    </a:p>
                  </a:txBody>
                  <a:tcPr/>
                </a:tc>
                <a:tc>
                  <a:txBody>
                    <a:bodyPr/>
                    <a:lstStyle/>
                    <a:p>
                      <a:r>
                        <a:rPr lang="it-IT" dirty="0" smtClean="0">
                          <a:latin typeface="Times New Roman" panose="02020603050405020304" pitchFamily="18" charset="0"/>
                          <a:cs typeface="Times New Roman" panose="02020603050405020304" pitchFamily="18" charset="0"/>
                        </a:rPr>
                        <a:t>C</a:t>
                      </a:r>
                      <a:endParaRPr lang="it-IT" dirty="0">
                        <a:latin typeface="Times New Roman" panose="02020603050405020304" pitchFamily="18" charset="0"/>
                        <a:cs typeface="Times New Roman" panose="02020603050405020304" pitchFamily="18" charset="0"/>
                      </a:endParaRPr>
                    </a:p>
                  </a:txBody>
                  <a:tcPr/>
                </a:tc>
                <a:tc>
                  <a:txBody>
                    <a:bodyPr/>
                    <a:lstStyle/>
                    <a:p>
                      <a:r>
                        <a:rPr lang="it-IT" dirty="0" smtClean="0">
                          <a:latin typeface="Times New Roman" panose="02020603050405020304" pitchFamily="18" charset="0"/>
                          <a:cs typeface="Times New Roman" panose="02020603050405020304" pitchFamily="18" charset="0"/>
                        </a:rPr>
                        <a:t>D</a:t>
                      </a:r>
                      <a:endParaRPr lang="it-IT" dirty="0">
                        <a:latin typeface="Times New Roman" panose="02020603050405020304" pitchFamily="18" charset="0"/>
                        <a:cs typeface="Times New Roman" panose="02020603050405020304" pitchFamily="18" charset="0"/>
                      </a:endParaRPr>
                    </a:p>
                  </a:txBody>
                  <a:tcPr/>
                </a:tc>
              </a:tr>
              <a:tr h="1376208">
                <a:tc>
                  <a:txBody>
                    <a:bodyPr/>
                    <a:lstStyle/>
                    <a:p>
                      <a:r>
                        <a:rPr lang="it-IT" dirty="0" smtClean="0">
                          <a:latin typeface="Times New Roman" panose="02020603050405020304" pitchFamily="18" charset="0"/>
                          <a:cs typeface="Times New Roman" panose="02020603050405020304" pitchFamily="18" charset="0"/>
                        </a:rPr>
                        <a:t>COESIONE</a:t>
                      </a:r>
                      <a:r>
                        <a:rPr lang="it-IT" baseline="0" dirty="0" smtClean="0">
                          <a:latin typeface="Times New Roman" panose="02020603050405020304" pitchFamily="18" charset="0"/>
                          <a:cs typeface="Times New Roman" panose="02020603050405020304" pitchFamily="18" charset="0"/>
                        </a:rPr>
                        <a:t> E COERENZA DEL PRODOTTO</a:t>
                      </a:r>
                      <a:endParaRPr lang="it-IT" dirty="0">
                        <a:latin typeface="Times New Roman" panose="02020603050405020304" pitchFamily="18" charset="0"/>
                        <a:cs typeface="Times New Roman" panose="02020603050405020304" pitchFamily="18" charset="0"/>
                      </a:endParaRPr>
                    </a:p>
                  </a:txBody>
                  <a:tcPr/>
                </a:tc>
                <a:tc>
                  <a:txBody>
                    <a:bodyPr/>
                    <a:lstStyle/>
                    <a:p>
                      <a:pPr marL="285750" indent="-285750">
                        <a:buFont typeface="Arial" panose="020B0604020202020204" pitchFamily="34" charset="0"/>
                        <a:buChar char="•"/>
                      </a:pPr>
                      <a:r>
                        <a:rPr lang="it-IT" dirty="0" smtClean="0">
                          <a:latin typeface="Times New Roman" panose="02020603050405020304" pitchFamily="18" charset="0"/>
                          <a:cs typeface="Times New Roman" panose="02020603050405020304" pitchFamily="18" charset="0"/>
                        </a:rPr>
                        <a:t>Il</a:t>
                      </a:r>
                      <a:r>
                        <a:rPr lang="it-IT" baseline="0" dirty="0" smtClean="0">
                          <a:latin typeface="Times New Roman" panose="02020603050405020304" pitchFamily="18" charset="0"/>
                          <a:cs typeface="Times New Roman" panose="02020603050405020304" pitchFamily="18" charset="0"/>
                        </a:rPr>
                        <a:t> prodotto risulta coeso in tutte le sue parti con i necessari legami grammaticali ed è basato su una corretta continuità di senso. </a:t>
                      </a:r>
                      <a:endParaRPr lang="it-IT" dirty="0" smtClean="0">
                        <a:latin typeface="Times New Roman" panose="02020603050405020304" pitchFamily="18" charset="0"/>
                        <a:cs typeface="Times New Roman" panose="02020603050405020304" pitchFamily="18" charset="0"/>
                      </a:endParaRPr>
                    </a:p>
                  </a:txBody>
                  <a:tcPr/>
                </a:tc>
                <a:tc>
                  <a:txBody>
                    <a:bodyPr/>
                    <a:lstStyle/>
                    <a:p>
                      <a:endParaRPr lang="it-IT">
                        <a:latin typeface="Times New Roman" panose="02020603050405020304" pitchFamily="18" charset="0"/>
                        <a:cs typeface="Times New Roman" panose="02020603050405020304" pitchFamily="18" charset="0"/>
                      </a:endParaRPr>
                    </a:p>
                  </a:txBody>
                  <a:tcPr/>
                </a:tc>
                <a:tc>
                  <a:txBody>
                    <a:bodyPr/>
                    <a:lstStyle/>
                    <a:p>
                      <a:endParaRPr lang="it-IT" dirty="0">
                        <a:latin typeface="Times New Roman" panose="02020603050405020304" pitchFamily="18" charset="0"/>
                        <a:cs typeface="Times New Roman" panose="02020603050405020304" pitchFamily="18" charset="0"/>
                      </a:endParaRPr>
                    </a:p>
                  </a:txBody>
                  <a:tcPr/>
                </a:tc>
                <a:tc>
                  <a:txBody>
                    <a:bodyPr/>
                    <a:lstStyle/>
                    <a:p>
                      <a:endParaRPr lang="it-IT" dirty="0">
                        <a:latin typeface="Times New Roman" panose="02020603050405020304" pitchFamily="18" charset="0"/>
                        <a:cs typeface="Times New Roman" panose="02020603050405020304" pitchFamily="18" charset="0"/>
                      </a:endParaRPr>
                    </a:p>
                  </a:txBody>
                  <a:tcPr/>
                </a:tc>
                <a:tc>
                  <a:txBody>
                    <a:bodyPr/>
                    <a:lstStyle/>
                    <a:p>
                      <a:endParaRPr lang="it-IT" dirty="0">
                        <a:latin typeface="Times New Roman" panose="02020603050405020304" pitchFamily="18" charset="0"/>
                        <a:cs typeface="Times New Roman" panose="02020603050405020304" pitchFamily="18" charset="0"/>
                      </a:endParaRPr>
                    </a:p>
                  </a:txBody>
                  <a:tcPr/>
                </a:tc>
              </a:tr>
              <a:tr h="1118169">
                <a:tc>
                  <a:txBody>
                    <a:bodyPr/>
                    <a:lstStyle/>
                    <a:p>
                      <a:endParaRPr lang="it-IT" dirty="0" smtClean="0">
                        <a:latin typeface="Times New Roman" panose="02020603050405020304" pitchFamily="18" charset="0"/>
                        <a:cs typeface="Times New Roman" panose="02020603050405020304" pitchFamily="18" charset="0"/>
                      </a:endParaRPr>
                    </a:p>
                    <a:p>
                      <a:endParaRPr lang="it-IT" dirty="0" smtClean="0">
                        <a:latin typeface="Times New Roman" panose="02020603050405020304" pitchFamily="18" charset="0"/>
                        <a:cs typeface="Times New Roman" panose="02020603050405020304" pitchFamily="18" charset="0"/>
                      </a:endParaRPr>
                    </a:p>
                    <a:p>
                      <a:r>
                        <a:rPr lang="it-IT" dirty="0" smtClean="0">
                          <a:latin typeface="Times New Roman" panose="02020603050405020304" pitchFamily="18" charset="0"/>
                          <a:cs typeface="Times New Roman" panose="02020603050405020304" pitchFamily="18" charset="0"/>
                        </a:rPr>
                        <a:t>SINTESI</a:t>
                      </a:r>
                    </a:p>
                  </a:txBody>
                  <a:tcPr/>
                </a:tc>
                <a:tc>
                  <a:txBody>
                    <a:bodyPr/>
                    <a:lstStyle/>
                    <a:p>
                      <a:pPr marL="285750" indent="-285750">
                        <a:buFont typeface="Arial" panose="020B0604020202020204" pitchFamily="34" charset="0"/>
                        <a:buChar char="•"/>
                      </a:pPr>
                      <a:r>
                        <a:rPr lang="it-IT" dirty="0" smtClean="0">
                          <a:latin typeface="Times New Roman" panose="02020603050405020304" pitchFamily="18" charset="0"/>
                          <a:cs typeface="Times New Roman" panose="02020603050405020304" pitchFamily="18" charset="0"/>
                        </a:rPr>
                        <a:t>Comprensione</a:t>
                      </a:r>
                      <a:r>
                        <a:rPr lang="it-IT" baseline="0" dirty="0" smtClean="0">
                          <a:latin typeface="Times New Roman" panose="02020603050405020304" pitchFamily="18" charset="0"/>
                          <a:cs typeface="Times New Roman" panose="02020603050405020304" pitchFamily="18" charset="0"/>
                        </a:rPr>
                        <a:t> del problema in profondità e ricomposizione delle informazioni in una visione unitaria e globale</a:t>
                      </a:r>
                      <a:endParaRPr lang="it-IT" dirty="0" smtClean="0">
                        <a:latin typeface="Times New Roman" panose="02020603050405020304" pitchFamily="18" charset="0"/>
                        <a:cs typeface="Times New Roman" panose="02020603050405020304" pitchFamily="18" charset="0"/>
                      </a:endParaRPr>
                    </a:p>
                  </a:txBody>
                  <a:tcPr/>
                </a:tc>
                <a:tc>
                  <a:txBody>
                    <a:bodyPr/>
                    <a:lstStyle/>
                    <a:p>
                      <a:endParaRPr lang="it-IT" dirty="0">
                        <a:latin typeface="Times New Roman" panose="02020603050405020304" pitchFamily="18" charset="0"/>
                        <a:cs typeface="Times New Roman" panose="02020603050405020304" pitchFamily="18" charset="0"/>
                      </a:endParaRPr>
                    </a:p>
                  </a:txBody>
                  <a:tcPr/>
                </a:tc>
                <a:tc>
                  <a:txBody>
                    <a:bodyPr/>
                    <a:lstStyle/>
                    <a:p>
                      <a:endParaRPr lang="it-IT" dirty="0">
                        <a:latin typeface="Times New Roman" panose="02020603050405020304" pitchFamily="18" charset="0"/>
                        <a:cs typeface="Times New Roman" panose="02020603050405020304" pitchFamily="18" charset="0"/>
                      </a:endParaRPr>
                    </a:p>
                  </a:txBody>
                  <a:tcPr/>
                </a:tc>
                <a:tc>
                  <a:txBody>
                    <a:bodyPr/>
                    <a:lstStyle/>
                    <a:p>
                      <a:endParaRPr lang="it-IT">
                        <a:latin typeface="Times New Roman" panose="02020603050405020304" pitchFamily="18" charset="0"/>
                        <a:cs typeface="Times New Roman" panose="02020603050405020304" pitchFamily="18" charset="0"/>
                      </a:endParaRPr>
                    </a:p>
                  </a:txBody>
                  <a:tcPr/>
                </a:tc>
                <a:tc>
                  <a:txBody>
                    <a:bodyPr/>
                    <a:lstStyle/>
                    <a:p>
                      <a:endParaRPr lang="it-IT" dirty="0">
                        <a:latin typeface="Times New Roman" panose="02020603050405020304" pitchFamily="18" charset="0"/>
                        <a:cs typeface="Times New Roman" panose="02020603050405020304" pitchFamily="18" charset="0"/>
                      </a:endParaRPr>
                    </a:p>
                  </a:txBody>
                  <a:tcPr/>
                </a:tc>
              </a:tr>
              <a:tr h="1366373">
                <a:tc>
                  <a:txBody>
                    <a:bodyPr/>
                    <a:lstStyle/>
                    <a:p>
                      <a:endParaRPr lang="it-IT" dirty="0" smtClean="0">
                        <a:latin typeface="Times New Roman" panose="02020603050405020304" pitchFamily="18" charset="0"/>
                        <a:cs typeface="Times New Roman" panose="02020603050405020304" pitchFamily="18" charset="0"/>
                      </a:endParaRPr>
                    </a:p>
                    <a:p>
                      <a:r>
                        <a:rPr lang="it-IT" dirty="0" smtClean="0">
                          <a:latin typeface="Times New Roman" panose="02020603050405020304" pitchFamily="18" charset="0"/>
                          <a:cs typeface="Times New Roman" panose="02020603050405020304" pitchFamily="18" charset="0"/>
                        </a:rPr>
                        <a:t>FLUENZA</a:t>
                      </a:r>
                      <a:r>
                        <a:rPr lang="it-IT" baseline="0" dirty="0" smtClean="0">
                          <a:latin typeface="Times New Roman" panose="02020603050405020304" pitchFamily="18" charset="0"/>
                          <a:cs typeface="Times New Roman" panose="02020603050405020304" pitchFamily="18" charset="0"/>
                        </a:rPr>
                        <a:t> ESPOSITIVA</a:t>
                      </a:r>
                      <a:endParaRPr lang="it-IT" dirty="0" smtClean="0">
                        <a:latin typeface="Times New Roman" panose="02020603050405020304" pitchFamily="18" charset="0"/>
                        <a:cs typeface="Times New Roman" panose="02020603050405020304" pitchFamily="18" charset="0"/>
                      </a:endParaRPr>
                    </a:p>
                  </a:txBody>
                  <a:tcPr/>
                </a:tc>
                <a:tc>
                  <a:txBody>
                    <a:bodyPr/>
                    <a:lstStyle/>
                    <a:p>
                      <a:pPr marL="285750" indent="-285750">
                        <a:buFont typeface="Arial" panose="020B0604020202020204" pitchFamily="34" charset="0"/>
                        <a:buChar char="•"/>
                      </a:pPr>
                      <a:r>
                        <a:rPr lang="it-IT" dirty="0" smtClean="0">
                          <a:latin typeface="Times New Roman" panose="02020603050405020304" pitchFamily="18" charset="0"/>
                          <a:cs typeface="Times New Roman" panose="02020603050405020304" pitchFamily="18" charset="0"/>
                        </a:rPr>
                        <a:t>Impostazione</a:t>
                      </a:r>
                      <a:r>
                        <a:rPr lang="it-IT" baseline="0" dirty="0" smtClean="0">
                          <a:latin typeface="Times New Roman" panose="02020603050405020304" pitchFamily="18" charset="0"/>
                          <a:cs typeface="Times New Roman" panose="02020603050405020304" pitchFamily="18" charset="0"/>
                        </a:rPr>
                        <a:t> e l’articolazione complessiva del discorso risulta pertinente, coesa e coerente</a:t>
                      </a:r>
                      <a:endParaRPr lang="it-IT" dirty="0" smtClean="0">
                        <a:latin typeface="Times New Roman" panose="02020603050405020304" pitchFamily="18" charset="0"/>
                        <a:cs typeface="Times New Roman" panose="02020603050405020304" pitchFamily="18" charset="0"/>
                      </a:endParaRPr>
                    </a:p>
                  </a:txBody>
                  <a:tcPr/>
                </a:tc>
                <a:tc>
                  <a:txBody>
                    <a:bodyPr/>
                    <a:lstStyle/>
                    <a:p>
                      <a:endParaRPr lang="it-IT" dirty="0">
                        <a:latin typeface="Times New Roman" panose="02020603050405020304" pitchFamily="18" charset="0"/>
                        <a:cs typeface="Times New Roman" panose="02020603050405020304" pitchFamily="18" charset="0"/>
                      </a:endParaRPr>
                    </a:p>
                  </a:txBody>
                  <a:tcPr/>
                </a:tc>
                <a:tc>
                  <a:txBody>
                    <a:bodyPr/>
                    <a:lstStyle/>
                    <a:p>
                      <a:endParaRPr lang="it-IT" dirty="0">
                        <a:latin typeface="Times New Roman" panose="02020603050405020304" pitchFamily="18" charset="0"/>
                        <a:cs typeface="Times New Roman" panose="02020603050405020304" pitchFamily="18" charset="0"/>
                      </a:endParaRPr>
                    </a:p>
                  </a:txBody>
                  <a:tcPr/>
                </a:tc>
                <a:tc>
                  <a:txBody>
                    <a:bodyPr/>
                    <a:lstStyle/>
                    <a:p>
                      <a:endParaRPr lang="it-IT" dirty="0">
                        <a:latin typeface="Times New Roman" panose="02020603050405020304" pitchFamily="18" charset="0"/>
                        <a:cs typeface="Times New Roman" panose="02020603050405020304" pitchFamily="18" charset="0"/>
                      </a:endParaRPr>
                    </a:p>
                  </a:txBody>
                  <a:tcPr/>
                </a:tc>
                <a:tc>
                  <a:txBody>
                    <a:bodyPr/>
                    <a:lstStyle/>
                    <a:p>
                      <a:endParaRPr lang="it-IT" dirty="0">
                        <a:latin typeface="Times New Roman" panose="02020603050405020304" pitchFamily="18" charset="0"/>
                        <a:cs typeface="Times New Roman" panose="02020603050405020304" pitchFamily="18" charset="0"/>
                      </a:endParaRPr>
                    </a:p>
                  </a:txBody>
                  <a:tcPr/>
                </a:tc>
              </a:tr>
            </a:tbl>
          </a:graphicData>
        </a:graphic>
      </p:graphicFrame>
      <p:sp>
        <p:nvSpPr>
          <p:cNvPr id="5" name="Rettangolo 4"/>
          <p:cNvSpPr/>
          <p:nvPr/>
        </p:nvSpPr>
        <p:spPr>
          <a:xfrm>
            <a:off x="2527574" y="-274239"/>
            <a:ext cx="748923" cy="986360"/>
          </a:xfrm>
          <a:prstGeom prst="rect">
            <a:avLst/>
          </a:prstGeom>
        </p:spPr>
        <p:txBody>
          <a:bodyPr wrap="none">
            <a:spAutoFit/>
          </a:bodyPr>
          <a:lstStyle/>
          <a:p>
            <a:pPr lvl="0" algn="ctr">
              <a:lnSpc>
                <a:spcPct val="150000"/>
              </a:lnSpc>
            </a:pPr>
            <a:r>
              <a:rPr lang="it-IT" sz="4400" b="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36471623"/>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asellaDiTesto 1"/>
          <p:cNvSpPr txBox="1"/>
          <p:nvPr/>
        </p:nvSpPr>
        <p:spPr>
          <a:xfrm>
            <a:off x="2451100" y="232768"/>
            <a:ext cx="7124700" cy="477054"/>
          </a:xfrm>
          <a:prstGeom prst="rect">
            <a:avLst/>
          </a:prstGeom>
          <a:noFill/>
        </p:spPr>
        <p:txBody>
          <a:bodyPr wrap="square" rtlCol="0">
            <a:spAutoFit/>
          </a:bodyPr>
          <a:lstStyle/>
          <a:p>
            <a:pPr algn="ctr"/>
            <a:r>
              <a:rPr lang="it-IT" sz="2500" b="1" dirty="0" smtClean="0">
                <a:solidFill>
                  <a:srgbClr val="C00000"/>
                </a:solidFill>
                <a:latin typeface="Times New Roman" pitchFamily="18" charset="0"/>
                <a:cs typeface="Times New Roman" pitchFamily="18" charset="0"/>
              </a:rPr>
              <a:t>COLLEGAMENTI INTERDISCIPLINARI</a:t>
            </a:r>
            <a:endParaRPr lang="it-IT" sz="2500" b="1" dirty="0">
              <a:solidFill>
                <a:srgbClr val="C00000"/>
              </a:solidFill>
              <a:latin typeface="Times New Roman" pitchFamily="18" charset="0"/>
              <a:cs typeface="Times New Roman" pitchFamily="18" charset="0"/>
            </a:endParaRPr>
          </a:p>
        </p:txBody>
      </p:sp>
      <p:sp>
        <p:nvSpPr>
          <p:cNvPr id="3" name="CasellaDiTesto 2"/>
          <p:cNvSpPr txBox="1"/>
          <p:nvPr/>
        </p:nvSpPr>
        <p:spPr>
          <a:xfrm>
            <a:off x="218364" y="750623"/>
            <a:ext cx="11764370" cy="477054"/>
          </a:xfrm>
          <a:prstGeom prst="rect">
            <a:avLst/>
          </a:prstGeom>
          <a:noFill/>
        </p:spPr>
        <p:txBody>
          <a:bodyPr wrap="square" rtlCol="0">
            <a:spAutoFit/>
          </a:bodyPr>
          <a:lstStyle/>
          <a:p>
            <a:pPr algn="ctr"/>
            <a:r>
              <a:rPr lang="it-IT" sz="2500" b="1" dirty="0" smtClean="0">
                <a:solidFill>
                  <a:schemeClr val="bg1"/>
                </a:solidFill>
                <a:latin typeface="Times New Roman" panose="02020603050405020304" pitchFamily="18" charset="0"/>
                <a:cs typeface="Times New Roman" panose="02020603050405020304" pitchFamily="18" charset="0"/>
              </a:rPr>
              <a:t>MATEMATICA</a:t>
            </a:r>
            <a:r>
              <a:rPr lang="it-IT" sz="2500" dirty="0" smtClean="0">
                <a:solidFill>
                  <a:schemeClr val="bg1"/>
                </a:solidFill>
                <a:latin typeface="Times New Roman" panose="02020603050405020304" pitchFamily="18" charset="0"/>
                <a:cs typeface="Times New Roman" panose="02020603050405020304" pitchFamily="18" charset="0"/>
              </a:rPr>
              <a:t>: proporzionalità diretta e inversa, rapporti e proporzioni</a:t>
            </a:r>
            <a:endParaRPr lang="it-IT" sz="2500" dirty="0">
              <a:solidFill>
                <a:schemeClr val="bg1"/>
              </a:solidFill>
              <a:latin typeface="Times New Roman" panose="02020603050405020304" pitchFamily="18" charset="0"/>
              <a:cs typeface="Times New Roman" panose="02020603050405020304" pitchFamily="18" charset="0"/>
            </a:endParaRPr>
          </a:p>
        </p:txBody>
      </p:sp>
      <p:sp>
        <p:nvSpPr>
          <p:cNvPr id="5"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graphicFrame>
        <p:nvGraphicFramePr>
          <p:cNvPr id="6" name="Oggetto 5"/>
          <p:cNvGraphicFramePr>
            <a:graphicFrameLocks noChangeAspect="1"/>
          </p:cNvGraphicFramePr>
          <p:nvPr>
            <p:extLst>
              <p:ext uri="{D42A27DB-BD31-4B8C-83A1-F6EECF244321}">
                <p14:modId xmlns:p14="http://schemas.microsoft.com/office/powerpoint/2010/main" val="2911037859"/>
              </p:ext>
            </p:extLst>
          </p:nvPr>
        </p:nvGraphicFramePr>
        <p:xfrm>
          <a:off x="6578221" y="1903845"/>
          <a:ext cx="5404513" cy="921230"/>
        </p:xfrm>
        <a:graphic>
          <a:graphicData uri="http://schemas.openxmlformats.org/presentationml/2006/ole">
            <mc:AlternateContent xmlns:mc="http://schemas.openxmlformats.org/markup-compatibility/2006">
              <mc:Choice xmlns:v="urn:schemas-microsoft-com:vml" Requires="v">
                <p:oleObj spid="_x0000_s2324" name="Equazione" r:id="rId3" imgW="2349500" imgH="431800" progId="Equation.3">
                  <p:embed/>
                </p:oleObj>
              </mc:Choice>
              <mc:Fallback>
                <p:oleObj name="Equazione" r:id="rId3" imgW="2349500" imgH="431800" progId="Equation.3">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8221" y="1903845"/>
                        <a:ext cx="5404513" cy="921230"/>
                      </a:xfrm>
                      <a:prstGeom prst="rect">
                        <a:avLst/>
                      </a:prstGeom>
                      <a:noFill/>
                    </p:spPr>
                  </p:pic>
                </p:oleObj>
              </mc:Fallback>
            </mc:AlternateContent>
          </a:graphicData>
        </a:graphic>
      </p:graphicFrame>
      <p:pic>
        <p:nvPicPr>
          <p:cNvPr id="2053" name="Picture 5" descr="Visualizza immagine di orig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8638" y="3821376"/>
            <a:ext cx="4421875" cy="2756845"/>
          </a:xfrm>
          <a:prstGeom prst="rect">
            <a:avLst/>
          </a:prstGeom>
          <a:noFill/>
          <a:extLst>
            <a:ext uri="{909E8E84-426E-40DD-AFC4-6F175D3DCCD1}">
              <a14:hiddenFill xmlns:a14="http://schemas.microsoft.com/office/drawing/2010/main">
                <a:solidFill>
                  <a:srgbClr val="FFFFFF"/>
                </a:solidFill>
              </a14:hiddenFill>
            </a:ext>
          </a:extLst>
        </p:spPr>
      </p:pic>
      <p:pic>
        <p:nvPicPr>
          <p:cNvPr id="2191" name="Picture 143" descr="Visualizza immagine di origi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649" y="1269230"/>
            <a:ext cx="2947927" cy="2388371"/>
          </a:xfrm>
          <a:prstGeom prst="rect">
            <a:avLst/>
          </a:prstGeom>
          <a:noFill/>
          <a:extLst>
            <a:ext uri="{909E8E84-426E-40DD-AFC4-6F175D3DCCD1}">
              <a14:hiddenFill xmlns:a14="http://schemas.microsoft.com/office/drawing/2010/main">
                <a:solidFill>
                  <a:srgbClr val="FFFFFF"/>
                </a:solidFill>
              </a14:hiddenFill>
            </a:ext>
          </a:extLst>
        </p:spPr>
      </p:pic>
      <p:pic>
        <p:nvPicPr>
          <p:cNvPr id="2193" name="Picture 145" descr="Visualizza immagine di origi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02751" y="1227678"/>
            <a:ext cx="3138986" cy="2429924"/>
          </a:xfrm>
          <a:prstGeom prst="rect">
            <a:avLst/>
          </a:prstGeom>
          <a:noFill/>
          <a:extLst>
            <a:ext uri="{909E8E84-426E-40DD-AFC4-6F175D3DCCD1}">
              <a14:hiddenFill xmlns:a14="http://schemas.microsoft.com/office/drawing/2010/main">
                <a:solidFill>
                  <a:srgbClr val="FFFFFF"/>
                </a:solidFill>
              </a14:hiddenFill>
            </a:ext>
          </a:extLst>
        </p:spPr>
      </p:pic>
      <p:sp>
        <p:nvSpPr>
          <p:cNvPr id="7" name="Rettangolo 6"/>
          <p:cNvSpPr/>
          <p:nvPr/>
        </p:nvSpPr>
        <p:spPr>
          <a:xfrm>
            <a:off x="6673755" y="2906679"/>
            <a:ext cx="5213445" cy="830997"/>
          </a:xfrm>
          <a:prstGeom prst="rect">
            <a:avLst/>
          </a:prstGeom>
        </p:spPr>
        <p:txBody>
          <a:bodyPr wrap="square">
            <a:spAutoFit/>
          </a:bodyPr>
          <a:lstStyle/>
          <a:p>
            <a:pPr lvl="0" algn="ctr"/>
            <a:r>
              <a:rPr lang="it-IT" sz="1600" dirty="0">
                <a:solidFill>
                  <a:srgbClr val="C00000"/>
                </a:solidFill>
                <a:latin typeface="Times New Roman" panose="02020603050405020304" pitchFamily="18" charset="0"/>
                <a:cs typeface="Times New Roman" panose="02020603050405020304" pitchFamily="18" charset="0"/>
              </a:rPr>
              <a:t>Gli studenti potranno risolvere la seguente proporzione ricordando il calcolo del m.c.m. e la legge fondamentale delle </a:t>
            </a:r>
            <a:r>
              <a:rPr lang="it-IT" sz="1600" dirty="0" smtClean="0">
                <a:solidFill>
                  <a:srgbClr val="C00000"/>
                </a:solidFill>
                <a:latin typeface="Times New Roman" panose="02020603050405020304" pitchFamily="18" charset="0"/>
                <a:cs typeface="Times New Roman" panose="02020603050405020304" pitchFamily="18" charset="0"/>
              </a:rPr>
              <a:t>proporzioni </a:t>
            </a:r>
            <a:endParaRPr lang="it-IT" sz="1600" dirty="0">
              <a:solidFill>
                <a:srgbClr val="C00000"/>
              </a:solidFill>
              <a:latin typeface="Times New Roman" panose="02020603050405020304" pitchFamily="18" charset="0"/>
              <a:cs typeface="Times New Roman" panose="02020603050405020304" pitchFamily="18" charset="0"/>
            </a:endParaRPr>
          </a:p>
        </p:txBody>
      </p:sp>
      <p:sp>
        <p:nvSpPr>
          <p:cNvPr id="8" name="Rectangle 147"/>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0" name="Rectangle 15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graphicFrame>
        <p:nvGraphicFramePr>
          <p:cNvPr id="11" name="Oggetto 10"/>
          <p:cNvGraphicFramePr>
            <a:graphicFrameLocks noChangeAspect="1"/>
          </p:cNvGraphicFramePr>
          <p:nvPr>
            <p:extLst>
              <p:ext uri="{D42A27DB-BD31-4B8C-83A1-F6EECF244321}">
                <p14:modId xmlns:p14="http://schemas.microsoft.com/office/powerpoint/2010/main" val="4180467848"/>
              </p:ext>
            </p:extLst>
          </p:nvPr>
        </p:nvGraphicFramePr>
        <p:xfrm>
          <a:off x="110509" y="3737676"/>
          <a:ext cx="3698543" cy="1366448"/>
        </p:xfrm>
        <a:graphic>
          <a:graphicData uri="http://schemas.openxmlformats.org/presentationml/2006/ole">
            <mc:AlternateContent xmlns:mc="http://schemas.openxmlformats.org/markup-compatibility/2006">
              <mc:Choice xmlns:v="urn:schemas-microsoft-com:vml" Requires="v">
                <p:oleObj spid="_x0000_s2325" name="Immagine bitmap" r:id="rId8" imgW="3390476" imgH="1486107" progId="Paint.Picture">
                  <p:embed/>
                </p:oleObj>
              </mc:Choice>
              <mc:Fallback>
                <p:oleObj name="Immagine bitmap" r:id="rId8" imgW="3390476" imgH="1486107" progId="Paint.Picture">
                  <p:embed/>
                  <p:pic>
                    <p:nvPicPr>
                      <p:cNvPr id="0" name="Object 15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509" y="3737676"/>
                        <a:ext cx="3698543" cy="1366448"/>
                      </a:xfrm>
                      <a:prstGeom prst="rect">
                        <a:avLst/>
                      </a:prstGeom>
                      <a:noFill/>
                    </p:spPr>
                  </p:pic>
                </p:oleObj>
              </mc:Fallback>
            </mc:AlternateContent>
          </a:graphicData>
        </a:graphic>
      </p:graphicFrame>
      <p:sp>
        <p:nvSpPr>
          <p:cNvPr id="12" name="Rectangle 153"/>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graphicFrame>
        <p:nvGraphicFramePr>
          <p:cNvPr id="13" name="Oggetto 12"/>
          <p:cNvGraphicFramePr>
            <a:graphicFrameLocks noChangeAspect="1"/>
          </p:cNvGraphicFramePr>
          <p:nvPr>
            <p:extLst>
              <p:ext uri="{D42A27DB-BD31-4B8C-83A1-F6EECF244321}">
                <p14:modId xmlns:p14="http://schemas.microsoft.com/office/powerpoint/2010/main" val="3534172453"/>
              </p:ext>
            </p:extLst>
          </p:nvPr>
        </p:nvGraphicFramePr>
        <p:xfrm>
          <a:off x="103685" y="5213445"/>
          <a:ext cx="3684895" cy="1378423"/>
        </p:xfrm>
        <a:graphic>
          <a:graphicData uri="http://schemas.openxmlformats.org/presentationml/2006/ole">
            <mc:AlternateContent xmlns:mc="http://schemas.openxmlformats.org/markup-compatibility/2006">
              <mc:Choice xmlns:v="urn:schemas-microsoft-com:vml" Requires="v">
                <p:oleObj spid="_x0000_s2326" name="Immagine bitmap" r:id="rId10" imgW="3296110" imgH="1514686" progId="Paint.Picture">
                  <p:embed/>
                </p:oleObj>
              </mc:Choice>
              <mc:Fallback>
                <p:oleObj name="Immagine bitmap" r:id="rId10" imgW="3296110" imgH="1514686" progId="Paint.Picture">
                  <p:embed/>
                  <p:pic>
                    <p:nvPicPr>
                      <p:cNvPr id="0" name="Object 15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685" y="5213445"/>
                        <a:ext cx="3684895" cy="1378423"/>
                      </a:xfrm>
                      <a:prstGeom prst="rect">
                        <a:avLst/>
                      </a:prstGeom>
                      <a:noFill/>
                    </p:spPr>
                  </p:pic>
                </p:oleObj>
              </mc:Fallback>
            </mc:AlternateContent>
          </a:graphicData>
        </a:graphic>
      </p:graphicFrame>
      <p:sp>
        <p:nvSpPr>
          <p:cNvPr id="14" name="Rectangle 155"/>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graphicFrame>
        <p:nvGraphicFramePr>
          <p:cNvPr id="15" name="Oggetto 14"/>
          <p:cNvGraphicFramePr>
            <a:graphicFrameLocks noChangeAspect="1"/>
          </p:cNvGraphicFramePr>
          <p:nvPr>
            <p:extLst>
              <p:ext uri="{D42A27DB-BD31-4B8C-83A1-F6EECF244321}">
                <p14:modId xmlns:p14="http://schemas.microsoft.com/office/powerpoint/2010/main" val="1394923576"/>
              </p:ext>
            </p:extLst>
          </p:nvPr>
        </p:nvGraphicFramePr>
        <p:xfrm>
          <a:off x="3889612" y="4503832"/>
          <a:ext cx="3457575" cy="1419225"/>
        </p:xfrm>
        <a:graphic>
          <a:graphicData uri="http://schemas.openxmlformats.org/presentationml/2006/ole">
            <mc:AlternateContent xmlns:mc="http://schemas.openxmlformats.org/markup-compatibility/2006">
              <mc:Choice xmlns:v="urn:schemas-microsoft-com:vml" Requires="v">
                <p:oleObj spid="_x0000_s2327" name="Immagine bitmap" r:id="rId12" imgW="3457143" imgH="1419048" progId="Paint.Picture">
                  <p:embed/>
                </p:oleObj>
              </mc:Choice>
              <mc:Fallback>
                <p:oleObj name="Immagine bitmap" r:id="rId12" imgW="3457143" imgH="1419048" progId="Paint.Picture">
                  <p:embed/>
                  <p:pic>
                    <p:nvPicPr>
                      <p:cNvPr id="0" name="Object 15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89612" y="4503832"/>
                        <a:ext cx="3457575" cy="1419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Rettangolo 15"/>
          <p:cNvSpPr/>
          <p:nvPr/>
        </p:nvSpPr>
        <p:spPr>
          <a:xfrm>
            <a:off x="4661144" y="5972876"/>
            <a:ext cx="1641411" cy="458074"/>
          </a:xfrm>
          <a:prstGeom prst="rect">
            <a:avLst/>
          </a:prstGeom>
        </p:spPr>
        <p:txBody>
          <a:bodyPr wrap="none">
            <a:spAutoFit/>
          </a:bodyPr>
          <a:lstStyle/>
          <a:p>
            <a:pPr algn="ctr">
              <a:lnSpc>
                <a:spcPct val="150000"/>
              </a:lnSpc>
              <a:spcAft>
                <a:spcPts val="0"/>
              </a:spcAft>
            </a:pPr>
            <a:r>
              <a:rPr lang="it-IT" b="1" i="1" dirty="0">
                <a:solidFill>
                  <a:srgbClr val="C00000"/>
                </a:solidFill>
                <a:latin typeface="Times New Roman"/>
                <a:ea typeface="Times New Roman"/>
              </a:rPr>
              <a:t>P x </a:t>
            </a:r>
            <a:r>
              <a:rPr lang="it-IT" b="1" i="1" dirty="0" err="1">
                <a:solidFill>
                  <a:srgbClr val="C00000"/>
                </a:solidFill>
                <a:latin typeface="Times New Roman"/>
                <a:ea typeface="Times New Roman"/>
              </a:rPr>
              <a:t>b</a:t>
            </a:r>
            <a:r>
              <a:rPr lang="it-IT" b="1" i="1" baseline="-25000" dirty="0" err="1">
                <a:solidFill>
                  <a:srgbClr val="C00000"/>
                </a:solidFill>
                <a:latin typeface="Times New Roman"/>
                <a:ea typeface="Times New Roman"/>
              </a:rPr>
              <a:t>P</a:t>
            </a:r>
            <a:r>
              <a:rPr lang="it-IT" b="1" i="1" dirty="0">
                <a:solidFill>
                  <a:srgbClr val="C00000"/>
                </a:solidFill>
                <a:latin typeface="Times New Roman"/>
                <a:ea typeface="Times New Roman"/>
              </a:rPr>
              <a:t> = R x </a:t>
            </a:r>
            <a:r>
              <a:rPr lang="it-IT" b="1" i="1" dirty="0" err="1">
                <a:solidFill>
                  <a:srgbClr val="C00000"/>
                </a:solidFill>
                <a:latin typeface="Times New Roman"/>
                <a:ea typeface="Times New Roman"/>
              </a:rPr>
              <a:t>b</a:t>
            </a:r>
            <a:r>
              <a:rPr lang="it-IT" b="1" i="1" baseline="-25000" dirty="0" err="1">
                <a:solidFill>
                  <a:srgbClr val="C00000"/>
                </a:solidFill>
                <a:latin typeface="Times New Roman"/>
                <a:ea typeface="Times New Roman"/>
              </a:rPr>
              <a:t>R</a:t>
            </a:r>
            <a:endParaRPr lang="it-IT" sz="1600" b="1" i="1" dirty="0">
              <a:solidFill>
                <a:srgbClr val="C00000"/>
              </a:solidFill>
              <a:effectLst/>
              <a:latin typeface="Times New Roman"/>
              <a:ea typeface="Times New Roman"/>
            </a:endParaRPr>
          </a:p>
        </p:txBody>
      </p:sp>
    </p:spTree>
    <p:extLst>
      <p:ext uri="{BB962C8B-B14F-4D97-AF65-F5344CB8AC3E}">
        <p14:creationId xmlns:p14="http://schemas.microsoft.com/office/powerpoint/2010/main" val="3466385126"/>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asellaDiTesto 5"/>
          <p:cNvSpPr txBox="1"/>
          <p:nvPr/>
        </p:nvSpPr>
        <p:spPr>
          <a:xfrm>
            <a:off x="6987653" y="1669201"/>
            <a:ext cx="5189225" cy="1477328"/>
          </a:xfrm>
          <a:prstGeom prst="rect">
            <a:avLst/>
          </a:prstGeom>
          <a:noFill/>
        </p:spPr>
        <p:txBody>
          <a:bodyPr wrap="square" rtlCol="0">
            <a:spAutoFit/>
          </a:bodyPr>
          <a:lstStyle/>
          <a:p>
            <a:r>
              <a:rPr lang="it-IT" dirty="0" smtClean="0">
                <a:solidFill>
                  <a:srgbClr val="C00000"/>
                </a:solidFill>
                <a:latin typeface="Times New Roman" panose="02020603050405020304" pitchFamily="18" charset="0"/>
                <a:cs typeface="Times New Roman" panose="02020603050405020304" pitchFamily="18" charset="0"/>
              </a:rPr>
              <a:t>Ha una finalità </a:t>
            </a:r>
            <a:r>
              <a:rPr lang="it-IT" b="1" i="1" dirty="0" smtClean="0">
                <a:solidFill>
                  <a:srgbClr val="C00000"/>
                </a:solidFill>
                <a:latin typeface="Times New Roman" panose="02020603050405020304" pitchFamily="18" charset="0"/>
                <a:cs typeface="Times New Roman" panose="02020603050405020304" pitchFamily="18" charset="0"/>
              </a:rPr>
              <a:t>formativa ed educativa:</a:t>
            </a:r>
            <a:endParaRPr lang="it-IT" dirty="0" smtClean="0">
              <a:solidFill>
                <a:srgbClr val="C00000"/>
              </a:solidFill>
              <a:latin typeface="Times New Roman" panose="02020603050405020304" pitchFamily="18" charset="0"/>
              <a:cs typeface="Times New Roman" panose="02020603050405020304" pitchFamily="18" charset="0"/>
            </a:endParaRPr>
          </a:p>
          <a:p>
            <a:pPr marL="285750" indent="-285750">
              <a:buFont typeface="Wingdings" pitchFamily="2" charset="2"/>
              <a:buChar char="Ø"/>
            </a:pPr>
            <a:r>
              <a:rPr lang="it-IT" dirty="0">
                <a:solidFill>
                  <a:srgbClr val="C00000"/>
                </a:solidFill>
                <a:latin typeface="Times New Roman" panose="02020603050405020304" pitchFamily="18" charset="0"/>
                <a:cs typeface="Times New Roman" panose="02020603050405020304" pitchFamily="18" charset="0"/>
              </a:rPr>
              <a:t>c</a:t>
            </a:r>
            <a:r>
              <a:rPr lang="it-IT" dirty="0" smtClean="0">
                <a:solidFill>
                  <a:srgbClr val="C00000"/>
                </a:solidFill>
                <a:latin typeface="Times New Roman" panose="02020603050405020304" pitchFamily="18" charset="0"/>
                <a:cs typeface="Times New Roman" panose="02020603050405020304" pitchFamily="18" charset="0"/>
              </a:rPr>
              <a:t>oncorre al miglioramento degli apprendimenti</a:t>
            </a:r>
          </a:p>
          <a:p>
            <a:pPr marL="285750" indent="-285750">
              <a:buFont typeface="Wingdings" pitchFamily="2" charset="2"/>
              <a:buChar char="Ø"/>
            </a:pPr>
            <a:r>
              <a:rPr lang="it-IT" dirty="0" smtClean="0">
                <a:solidFill>
                  <a:srgbClr val="C00000"/>
                </a:solidFill>
                <a:latin typeface="Times New Roman" panose="02020603050405020304" pitchFamily="18" charset="0"/>
                <a:cs typeface="Times New Roman" panose="02020603050405020304" pitchFamily="18" charset="0"/>
              </a:rPr>
              <a:t>documenta lo sviluppo dell’identità personale</a:t>
            </a:r>
          </a:p>
          <a:p>
            <a:pPr marL="285750" indent="-285750">
              <a:buFont typeface="Wingdings" pitchFamily="2" charset="2"/>
              <a:buChar char="Ø"/>
            </a:pPr>
            <a:r>
              <a:rPr lang="it-IT" dirty="0">
                <a:solidFill>
                  <a:srgbClr val="C00000"/>
                </a:solidFill>
                <a:latin typeface="Times New Roman" panose="02020603050405020304" pitchFamily="18" charset="0"/>
                <a:cs typeface="Times New Roman" panose="02020603050405020304" pitchFamily="18" charset="0"/>
              </a:rPr>
              <a:t>i</a:t>
            </a:r>
            <a:r>
              <a:rPr lang="it-IT" dirty="0" smtClean="0">
                <a:solidFill>
                  <a:srgbClr val="C00000"/>
                </a:solidFill>
                <a:latin typeface="Times New Roman" panose="02020603050405020304" pitchFamily="18" charset="0"/>
                <a:cs typeface="Times New Roman" panose="02020603050405020304" pitchFamily="18" charset="0"/>
              </a:rPr>
              <a:t>nvita a riflettere su ciò che si è imparato e su ciò che si sa fare (autovalutazione)</a:t>
            </a:r>
            <a:endParaRPr lang="it-IT" dirty="0">
              <a:solidFill>
                <a:srgbClr val="C00000"/>
              </a:solidFill>
              <a:latin typeface="Times New Roman" panose="02020603050405020304" pitchFamily="18" charset="0"/>
              <a:cs typeface="Times New Roman" panose="02020603050405020304" pitchFamily="18" charset="0"/>
            </a:endParaRPr>
          </a:p>
        </p:txBody>
      </p:sp>
      <p:sp>
        <p:nvSpPr>
          <p:cNvPr id="7" name="CasellaDiTesto 6"/>
          <p:cNvSpPr txBox="1"/>
          <p:nvPr/>
        </p:nvSpPr>
        <p:spPr>
          <a:xfrm>
            <a:off x="6987653" y="3200277"/>
            <a:ext cx="5189225" cy="2893100"/>
          </a:xfrm>
          <a:prstGeom prst="rect">
            <a:avLst/>
          </a:prstGeom>
          <a:noFill/>
        </p:spPr>
        <p:txBody>
          <a:bodyPr wrap="square" rtlCol="0">
            <a:spAutoFit/>
          </a:bodyPr>
          <a:lstStyle/>
          <a:p>
            <a:endParaRPr lang="it-IT" dirty="0" smtClean="0">
              <a:latin typeface="Times New Roman" panose="02020603050405020304" pitchFamily="18" charset="0"/>
              <a:cs typeface="Times New Roman" panose="02020603050405020304" pitchFamily="18" charset="0"/>
            </a:endParaRPr>
          </a:p>
          <a:p>
            <a:pPr marL="285750" indent="-285750" algn="ctr">
              <a:buFont typeface="Courier New" pitchFamily="49" charset="0"/>
              <a:buChar char="o"/>
            </a:pPr>
            <a:r>
              <a:rPr lang="it-IT" b="1" dirty="0" smtClean="0">
                <a:solidFill>
                  <a:srgbClr val="C00000"/>
                </a:solidFill>
                <a:latin typeface="Times New Roman" panose="02020603050405020304" pitchFamily="18" charset="0"/>
                <a:cs typeface="Times New Roman" panose="02020603050405020304" pitchFamily="18" charset="0"/>
              </a:rPr>
              <a:t>Formativa</a:t>
            </a:r>
            <a:r>
              <a:rPr lang="it-IT" dirty="0" smtClean="0">
                <a:solidFill>
                  <a:srgbClr val="C00000"/>
                </a:solidFill>
                <a:latin typeface="Times New Roman" panose="02020603050405020304" pitchFamily="18" charset="0"/>
                <a:cs typeface="Times New Roman" panose="02020603050405020304" pitchFamily="18" charset="0"/>
              </a:rPr>
              <a:t>: </a:t>
            </a:r>
            <a:r>
              <a:rPr lang="it-IT" sz="1600" dirty="0" smtClean="0">
                <a:solidFill>
                  <a:srgbClr val="C00000"/>
                </a:solidFill>
                <a:latin typeface="Times New Roman" panose="02020603050405020304" pitchFamily="18" charset="0"/>
                <a:cs typeface="Times New Roman" panose="02020603050405020304" pitchFamily="18" charset="0"/>
              </a:rPr>
              <a:t>durante il percorso, per mettere a fuoco i punti di debolezza e di forza dello studio che si sta svolgendo</a:t>
            </a:r>
          </a:p>
          <a:p>
            <a:endParaRPr lang="it-IT" sz="1600" b="1" dirty="0">
              <a:solidFill>
                <a:srgbClr val="C00000"/>
              </a:solidFill>
              <a:latin typeface="Times New Roman" panose="02020603050405020304" pitchFamily="18" charset="0"/>
              <a:cs typeface="Times New Roman" panose="02020603050405020304" pitchFamily="18" charset="0"/>
            </a:endParaRPr>
          </a:p>
          <a:p>
            <a:pPr marL="285750" indent="-285750" algn="ctr">
              <a:buFont typeface="Courier New" pitchFamily="49" charset="0"/>
              <a:buChar char="o"/>
            </a:pPr>
            <a:r>
              <a:rPr lang="it-IT" b="1" dirty="0" smtClean="0">
                <a:solidFill>
                  <a:srgbClr val="C00000"/>
                </a:solidFill>
                <a:latin typeface="Times New Roman" panose="02020603050405020304" pitchFamily="18" charset="0"/>
                <a:cs typeface="Times New Roman" panose="02020603050405020304" pitchFamily="18" charset="0"/>
              </a:rPr>
              <a:t>Sommativa o finale</a:t>
            </a:r>
            <a:r>
              <a:rPr lang="it-IT" dirty="0" smtClean="0">
                <a:solidFill>
                  <a:srgbClr val="C00000"/>
                </a:solidFill>
                <a:latin typeface="Times New Roman" panose="02020603050405020304" pitchFamily="18" charset="0"/>
                <a:cs typeface="Times New Roman" panose="02020603050405020304" pitchFamily="18" charset="0"/>
              </a:rPr>
              <a:t>: </a:t>
            </a:r>
            <a:r>
              <a:rPr lang="it-IT" sz="1600" dirty="0" smtClean="0">
                <a:solidFill>
                  <a:srgbClr val="C00000"/>
                </a:solidFill>
                <a:latin typeface="Times New Roman" panose="02020603050405020304" pitchFamily="18" charset="0"/>
                <a:cs typeface="Times New Roman" panose="02020603050405020304" pitchFamily="18" charset="0"/>
              </a:rPr>
              <a:t>mira ad accertare il possesso di conoscenze. Si concentra sul prodotto finale ma anche sui processi che hanno portato alla sua realizzazione. </a:t>
            </a:r>
            <a:r>
              <a:rPr lang="it-IT" sz="1600" dirty="0">
                <a:solidFill>
                  <a:srgbClr val="C00000"/>
                </a:solidFill>
                <a:latin typeface="Times New Roman" panose="02020603050405020304" pitchFamily="18" charset="0"/>
                <a:cs typeface="Times New Roman" panose="02020603050405020304" pitchFamily="18" charset="0"/>
              </a:rPr>
              <a:t>Essa  si baserà sulla realizzazione di una prova semi - </a:t>
            </a:r>
            <a:r>
              <a:rPr lang="it-IT" sz="1600" dirty="0" smtClean="0">
                <a:solidFill>
                  <a:srgbClr val="C00000"/>
                </a:solidFill>
                <a:latin typeface="Times New Roman" panose="02020603050405020304" pitchFamily="18" charset="0"/>
                <a:cs typeface="Times New Roman" panose="02020603050405020304" pitchFamily="18" charset="0"/>
              </a:rPr>
              <a:t>strutturata. Per </a:t>
            </a:r>
            <a:r>
              <a:rPr lang="it-IT" sz="1600" dirty="0">
                <a:solidFill>
                  <a:srgbClr val="C00000"/>
                </a:solidFill>
                <a:latin typeface="Times New Roman" panose="02020603050405020304" pitchFamily="18" charset="0"/>
                <a:cs typeface="Times New Roman" panose="02020603050405020304" pitchFamily="18" charset="0"/>
              </a:rPr>
              <a:t>gli alunni con BES si terrà conto di quanto previsto </a:t>
            </a:r>
            <a:r>
              <a:rPr lang="it-IT" sz="1600" dirty="0" smtClean="0">
                <a:solidFill>
                  <a:srgbClr val="C00000"/>
                </a:solidFill>
                <a:latin typeface="Times New Roman" panose="02020603050405020304" pitchFamily="18" charset="0"/>
                <a:cs typeface="Times New Roman" panose="02020603050405020304" pitchFamily="18" charset="0"/>
              </a:rPr>
              <a:t>dal </a:t>
            </a:r>
            <a:r>
              <a:rPr lang="it-IT" sz="1600" dirty="0">
                <a:solidFill>
                  <a:srgbClr val="C00000"/>
                </a:solidFill>
                <a:latin typeface="Times New Roman" panose="02020603050405020304" pitchFamily="18" charset="0"/>
                <a:cs typeface="Times New Roman" panose="02020603050405020304" pitchFamily="18" charset="0"/>
              </a:rPr>
              <a:t>PDP  (più tempo) </a:t>
            </a:r>
            <a:r>
              <a:rPr lang="it-IT" sz="1600" dirty="0" smtClean="0">
                <a:solidFill>
                  <a:srgbClr val="C00000"/>
                </a:solidFill>
                <a:latin typeface="Times New Roman" panose="02020603050405020304" pitchFamily="18" charset="0"/>
                <a:cs typeface="Times New Roman" panose="02020603050405020304" pitchFamily="18" charset="0"/>
              </a:rPr>
              <a:t>e dal PEI </a:t>
            </a:r>
            <a:r>
              <a:rPr lang="it-IT" sz="1600" dirty="0">
                <a:solidFill>
                  <a:srgbClr val="C00000"/>
                </a:solidFill>
                <a:latin typeface="Times New Roman" panose="02020603050405020304" pitchFamily="18" charset="0"/>
                <a:cs typeface="Times New Roman" panose="02020603050405020304" pitchFamily="18" charset="0"/>
              </a:rPr>
              <a:t>(prova differenziata</a:t>
            </a:r>
            <a:r>
              <a:rPr lang="it-IT" sz="1600" dirty="0" smtClean="0">
                <a:solidFill>
                  <a:srgbClr val="C00000"/>
                </a:solidFill>
                <a:latin typeface="Times New Roman" panose="02020603050405020304" pitchFamily="18" charset="0"/>
                <a:cs typeface="Times New Roman" panose="02020603050405020304" pitchFamily="18" charset="0"/>
              </a:rPr>
              <a:t>)</a:t>
            </a:r>
            <a:endParaRPr lang="it-IT" sz="1600" b="1" dirty="0">
              <a:solidFill>
                <a:srgbClr val="C00000"/>
              </a:solidFill>
              <a:latin typeface="Times New Roman" panose="02020603050405020304" pitchFamily="18" charset="0"/>
              <a:cs typeface="Times New Roman" panose="02020603050405020304" pitchFamily="18" charset="0"/>
            </a:endParaRPr>
          </a:p>
        </p:txBody>
      </p:sp>
      <p:sp>
        <p:nvSpPr>
          <p:cNvPr id="9" name="Titolo 1"/>
          <p:cNvSpPr txBox="1">
            <a:spLocks/>
          </p:cNvSpPr>
          <p:nvPr/>
        </p:nvSpPr>
        <p:spPr>
          <a:xfrm>
            <a:off x="2169990" y="510362"/>
            <a:ext cx="9689914" cy="1281671"/>
          </a:xfrm>
          <a:prstGeom prst="rect">
            <a:avLst/>
          </a:prstGeom>
        </p:spPr>
        <p:txBody>
          <a:bodyPr>
            <a:normAutofit fontScale="37500" lnSpcReduction="2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sz="5400" dirty="0">
                <a:solidFill>
                  <a:schemeClr val="accent1"/>
                </a:solidFill>
                <a:latin typeface="Times New Roman" panose="02020603050405020304" pitchFamily="18" charset="0"/>
                <a:cs typeface="Times New Roman" panose="02020603050405020304" pitchFamily="18" charset="0"/>
              </a:rPr>
              <a:t/>
            </a:r>
            <a:br>
              <a:rPr lang="it-IT" sz="5400" dirty="0">
                <a:solidFill>
                  <a:schemeClr val="accent1"/>
                </a:solidFill>
                <a:latin typeface="Times New Roman" panose="02020603050405020304" pitchFamily="18" charset="0"/>
                <a:cs typeface="Times New Roman" panose="02020603050405020304" pitchFamily="18" charset="0"/>
              </a:rPr>
            </a:br>
            <a:r>
              <a:rPr lang="it-IT" i="1" dirty="0">
                <a:solidFill>
                  <a:srgbClr val="FFFF00"/>
                </a:solidFill>
                <a:latin typeface="Times New Roman" panose="02020603050405020304" pitchFamily="18" charset="0"/>
                <a:cs typeface="Times New Roman" panose="02020603050405020304" pitchFamily="18" charset="0"/>
              </a:rPr>
              <a:t>«La valutazione ha per oggetto il processo di apprendimento, il comportamento e il rendimento scolastico complessivo degli alunni. La valutazione concorre, con la sua finalità anche formativa e attraverso l'individuazione delle potenzialità e delle carenze di ciascun alunno, ai processi di autovalutazione degli alunni medesimi, al miglioramento dei livelli di conoscenza e al successo formativo, anche in coerenza con l'obiettivo dell'apprendimento permanente.»  </a:t>
            </a:r>
            <a:r>
              <a:rPr lang="it-IT" b="1" dirty="0">
                <a:solidFill>
                  <a:srgbClr val="FFFF00"/>
                </a:solidFill>
                <a:latin typeface="Times New Roman" panose="02020603050405020304" pitchFamily="18" charset="0"/>
                <a:cs typeface="Times New Roman" panose="02020603050405020304" pitchFamily="18" charset="0"/>
              </a:rPr>
              <a:t>D.P.R. </a:t>
            </a:r>
            <a:r>
              <a:rPr lang="it-IT" b="1" dirty="0" smtClean="0">
                <a:solidFill>
                  <a:srgbClr val="FFFF00"/>
                </a:solidFill>
                <a:latin typeface="Times New Roman" panose="02020603050405020304" pitchFamily="18" charset="0"/>
                <a:cs typeface="Times New Roman" panose="02020603050405020304" pitchFamily="18" charset="0"/>
              </a:rPr>
              <a:t>122/2009</a:t>
            </a:r>
            <a:endParaRPr lang="it-IT" i="1" dirty="0">
              <a:solidFill>
                <a:srgbClr val="FFFF00"/>
              </a:solidFill>
              <a:latin typeface="Times New Roman" panose="02020603050405020304" pitchFamily="18" charset="0"/>
              <a:cs typeface="Times New Roman" panose="02020603050405020304" pitchFamily="18" charset="0"/>
            </a:endParaRPr>
          </a:p>
        </p:txBody>
      </p:sp>
      <p:pic>
        <p:nvPicPr>
          <p:cNvPr id="10" name="Picture 2" descr="Risultati immagini per verifica e valutazi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83" y="386694"/>
            <a:ext cx="2101755" cy="16003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3"/>
          <a:srcRect/>
          <a:stretch>
            <a:fillRect/>
          </a:stretch>
        </p:blipFill>
        <p:spPr bwMode="auto">
          <a:xfrm>
            <a:off x="163772" y="2173358"/>
            <a:ext cx="6823881" cy="4486749"/>
          </a:xfrm>
          <a:prstGeom prst="rect">
            <a:avLst/>
          </a:prstGeom>
          <a:noFill/>
          <a:ln w="9525">
            <a:solidFill>
              <a:srgbClr val="FF0000"/>
            </a:solidFill>
            <a:miter lim="800000"/>
            <a:headEnd/>
            <a:tailEnd/>
          </a:ln>
          <a:effectLst/>
        </p:spPr>
      </p:pic>
      <p:sp>
        <p:nvSpPr>
          <p:cNvPr id="8" name="Rettangolo 7"/>
          <p:cNvSpPr/>
          <p:nvPr/>
        </p:nvSpPr>
        <p:spPr>
          <a:xfrm>
            <a:off x="750627" y="141030"/>
            <a:ext cx="10278234" cy="523220"/>
          </a:xfrm>
          <a:prstGeom prst="rect">
            <a:avLst/>
          </a:prstGeom>
        </p:spPr>
        <p:txBody>
          <a:bodyPr wrap="square">
            <a:spAutoFit/>
          </a:bodyPr>
          <a:lstStyle/>
          <a:p>
            <a:pPr lvl="0" algn="ctr"/>
            <a:r>
              <a:rPr lang="it-IT" sz="2800" b="1" dirty="0" smtClean="0">
                <a:solidFill>
                  <a:srgbClr val="C00000"/>
                </a:solidFill>
                <a:latin typeface="Times New Roman" panose="02020603050405020304" pitchFamily="18" charset="0"/>
                <a:cs typeface="Times New Roman" panose="02020603050405020304" pitchFamily="18" charset="0"/>
              </a:rPr>
              <a:t>FASE DELLA VERIFICA / VALUTAZIONE</a:t>
            </a:r>
          </a:p>
        </p:txBody>
      </p:sp>
    </p:spTree>
    <p:extLst>
      <p:ext uri="{BB962C8B-B14F-4D97-AF65-F5344CB8AC3E}">
        <p14:creationId xmlns:p14="http://schemas.microsoft.com/office/powerpoint/2010/main" val="423659931"/>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asellaDiTesto 1"/>
          <p:cNvSpPr txBox="1"/>
          <p:nvPr/>
        </p:nvSpPr>
        <p:spPr>
          <a:xfrm>
            <a:off x="759854" y="240544"/>
            <a:ext cx="4855336" cy="369332"/>
          </a:xfrm>
          <a:prstGeom prst="rect">
            <a:avLst/>
          </a:prstGeom>
          <a:noFill/>
        </p:spPr>
        <p:txBody>
          <a:bodyPr wrap="square" rtlCol="0">
            <a:spAutoFit/>
          </a:bodyPr>
          <a:lstStyle/>
          <a:p>
            <a:pPr algn="ctr"/>
            <a:r>
              <a:rPr lang="it-IT" dirty="0" smtClean="0">
                <a:latin typeface="Times New Roman" panose="02020603050405020304" pitchFamily="18" charset="0"/>
                <a:cs typeface="Times New Roman" panose="02020603050405020304" pitchFamily="18" charset="0"/>
              </a:rPr>
              <a:t>…PER OFFRIRE UNA CHIAVE DI LETTURA:</a:t>
            </a:r>
            <a:endParaRPr lang="it-IT" dirty="0">
              <a:latin typeface="Times New Roman" panose="02020603050405020304" pitchFamily="18" charset="0"/>
              <a:cs typeface="Times New Roman" panose="02020603050405020304" pitchFamily="18" charset="0"/>
            </a:endParaRPr>
          </a:p>
        </p:txBody>
      </p:sp>
      <p:sp>
        <p:nvSpPr>
          <p:cNvPr id="3" name="CasellaDiTesto 2"/>
          <p:cNvSpPr txBox="1"/>
          <p:nvPr/>
        </p:nvSpPr>
        <p:spPr>
          <a:xfrm>
            <a:off x="35560" y="1786907"/>
            <a:ext cx="12101847" cy="954107"/>
          </a:xfrm>
          <a:prstGeom prst="rect">
            <a:avLst/>
          </a:prstGeom>
          <a:noFill/>
        </p:spPr>
        <p:txBody>
          <a:bodyPr wrap="square" rtlCol="0">
            <a:spAutoFit/>
          </a:bodyPr>
          <a:lstStyle/>
          <a:p>
            <a:pPr algn="ctr"/>
            <a:r>
              <a:rPr lang="it-IT" sz="2800" b="1" dirty="0" smtClean="0">
                <a:solidFill>
                  <a:schemeClr val="accent1"/>
                </a:solidFill>
                <a:latin typeface="Times New Roman" panose="02020603050405020304" pitchFamily="18" charset="0"/>
                <a:cs typeface="Times New Roman" panose="02020603050405020304" pitchFamily="18" charset="0"/>
              </a:rPr>
              <a:t>DALLA SCUOLA DELLE CONOSCENZE ALLA SCUOLA DELLE COMPETENZE: una COMUNITA’ ORIENTATIVA EDUCANTE</a:t>
            </a:r>
            <a:endParaRPr lang="it-IT" sz="2800" b="1" dirty="0">
              <a:solidFill>
                <a:schemeClr val="accent1"/>
              </a:solidFill>
              <a:latin typeface="Times New Roman" panose="02020603050405020304" pitchFamily="18" charset="0"/>
              <a:cs typeface="Times New Roman" panose="02020603050405020304" pitchFamily="18" charset="0"/>
            </a:endParaRPr>
          </a:p>
        </p:txBody>
      </p:sp>
      <p:sp>
        <p:nvSpPr>
          <p:cNvPr id="4" name="CasellaDiTesto 3"/>
          <p:cNvSpPr txBox="1"/>
          <p:nvPr/>
        </p:nvSpPr>
        <p:spPr>
          <a:xfrm>
            <a:off x="382137" y="907493"/>
            <a:ext cx="11436824" cy="646331"/>
          </a:xfrm>
          <a:prstGeom prst="rect">
            <a:avLst/>
          </a:prstGeom>
          <a:noFill/>
        </p:spPr>
        <p:txBody>
          <a:bodyPr wrap="square" rtlCol="0">
            <a:spAutoFit/>
          </a:bodyPr>
          <a:lstStyle/>
          <a:p>
            <a:pPr algn="ctr"/>
            <a:r>
              <a:rPr lang="it-IT" b="1" i="1" u="sng"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oggi, la scuola è considerata il luogo primario nel quale i giovani possono acquisire competenze per l’orientamento e sviluppare autostima e progettualità: il focus non è più soltanto la conoscenza, bensì l’uso che se ne fa</a:t>
            </a:r>
          </a:p>
        </p:txBody>
      </p:sp>
      <p:sp>
        <p:nvSpPr>
          <p:cNvPr id="6" name="CasellaDiTesto 5"/>
          <p:cNvSpPr txBox="1"/>
          <p:nvPr/>
        </p:nvSpPr>
        <p:spPr>
          <a:xfrm>
            <a:off x="4067084" y="3043463"/>
            <a:ext cx="3916907" cy="400110"/>
          </a:xfrm>
          <a:prstGeom prst="rect">
            <a:avLst/>
          </a:prstGeom>
          <a:solidFill>
            <a:schemeClr val="accent3">
              <a:lumMod val="20000"/>
              <a:lumOff val="80000"/>
            </a:schemeClr>
          </a:solidFill>
        </p:spPr>
        <p:txBody>
          <a:bodyPr wrap="square" rtlCol="0">
            <a:spAutoFit/>
          </a:bodyPr>
          <a:lstStyle/>
          <a:p>
            <a:pPr marL="342900" indent="-342900">
              <a:buFont typeface="Wingdings" panose="05000000000000000000" pitchFamily="2" charset="2"/>
              <a:buChar char="Ø"/>
            </a:pPr>
            <a:r>
              <a:rPr lang="it-IT" sz="2000" dirty="0" smtClean="0">
                <a:solidFill>
                  <a:schemeClr val="tx1">
                    <a:lumMod val="95000"/>
                    <a:lumOff val="5000"/>
                  </a:schemeClr>
                </a:solidFill>
                <a:latin typeface="Times New Roman" panose="02020603050405020304" pitchFamily="18" charset="0"/>
                <a:cs typeface="Times New Roman" panose="02020603050405020304" pitchFamily="18" charset="0"/>
              </a:rPr>
              <a:t>Sviluppare la propria identità</a:t>
            </a:r>
            <a:endParaRPr lang="it-IT" sz="2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5" name="CasellaDiTesto 14"/>
          <p:cNvSpPr txBox="1"/>
          <p:nvPr/>
        </p:nvSpPr>
        <p:spPr>
          <a:xfrm>
            <a:off x="4080165" y="3693876"/>
            <a:ext cx="3916907" cy="707886"/>
          </a:xfrm>
          <a:prstGeom prst="rect">
            <a:avLst/>
          </a:prstGeom>
          <a:solidFill>
            <a:schemeClr val="accent3">
              <a:lumMod val="20000"/>
              <a:lumOff val="80000"/>
            </a:schemeClr>
          </a:solidFill>
        </p:spPr>
        <p:txBody>
          <a:bodyPr wrap="square" rtlCol="0">
            <a:spAutoFit/>
          </a:bodyPr>
          <a:lstStyle/>
          <a:p>
            <a:pPr marL="342900" indent="-342900">
              <a:buFont typeface="Wingdings" panose="05000000000000000000" pitchFamily="2" charset="2"/>
              <a:buChar char="Ø"/>
            </a:pPr>
            <a:r>
              <a:rPr lang="it-IT" sz="2000" dirty="0" smtClean="0">
                <a:solidFill>
                  <a:schemeClr val="tx1">
                    <a:lumMod val="95000"/>
                    <a:lumOff val="5000"/>
                  </a:schemeClr>
                </a:solidFill>
                <a:latin typeface="Times New Roman" panose="02020603050405020304" pitchFamily="18" charset="0"/>
                <a:cs typeface="Times New Roman" panose="02020603050405020304" pitchFamily="18" charset="0"/>
              </a:rPr>
              <a:t>Prendere decisioni sulla propria vita personale e professionale</a:t>
            </a:r>
            <a:endParaRPr lang="it-IT" sz="2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4" name="CasellaDiTesto 13"/>
          <p:cNvSpPr txBox="1"/>
          <p:nvPr/>
        </p:nvSpPr>
        <p:spPr>
          <a:xfrm>
            <a:off x="2854117" y="5101892"/>
            <a:ext cx="8842012" cy="1477328"/>
          </a:xfrm>
          <a:prstGeom prst="rect">
            <a:avLst/>
          </a:prstGeom>
          <a:solidFill>
            <a:schemeClr val="accent3">
              <a:lumMod val="20000"/>
              <a:lumOff val="80000"/>
            </a:schemeClr>
          </a:solidFill>
        </p:spPr>
        <p:txBody>
          <a:bodyPr wrap="square" rtlCol="0">
            <a:spAutoFit/>
          </a:bodyPr>
          <a:lstStyle/>
          <a:p>
            <a:pPr marL="342900" lvl="0" indent="-342900" defTabSz="914400">
              <a:lnSpc>
                <a:spcPct val="90000"/>
              </a:lnSpc>
              <a:spcBef>
                <a:spcPts val="1000"/>
              </a:spcBef>
              <a:buFont typeface="Wingdings" pitchFamily="2" charset="2"/>
              <a:buChar char="Ø"/>
            </a:pPr>
            <a:r>
              <a:rPr lang="it-IT" sz="2000" b="1" dirty="0">
                <a:solidFill>
                  <a:prstClr val="black"/>
                </a:solidFill>
                <a:latin typeface="Times New Roman" pitchFamily="18" charset="0"/>
                <a:cs typeface="Times New Roman" pitchFamily="18" charset="0"/>
              </a:rPr>
              <a:t>Acquisizione di competenze sociali e civiche</a:t>
            </a:r>
            <a:r>
              <a:rPr lang="it-IT" sz="2000" dirty="0">
                <a:solidFill>
                  <a:prstClr val="black"/>
                </a:solidFill>
                <a:latin typeface="Times New Roman" pitchFamily="18" charset="0"/>
                <a:cs typeface="Times New Roman" pitchFamily="18" charset="0"/>
              </a:rPr>
              <a:t>: nelle discussioni, rispettare i punti di vista diversi dal proprio, essere capaci di sostenere le proprie convinzioni, portando esempi e controesempi adeguati ed argomentando attraverso concatenazioni di affermazioni; accettare di cambiare opinione riconoscendo le conseguenze logiche di una argomentazione </a:t>
            </a:r>
            <a:r>
              <a:rPr lang="it-IT" sz="2000" dirty="0" smtClean="0">
                <a:solidFill>
                  <a:prstClr val="black"/>
                </a:solidFill>
                <a:latin typeface="Times New Roman" pitchFamily="18" charset="0"/>
                <a:cs typeface="Times New Roman" pitchFamily="18" charset="0"/>
              </a:rPr>
              <a:t>corretta</a:t>
            </a:r>
            <a:endParaRPr lang="it-IT" sz="2000" dirty="0">
              <a:solidFill>
                <a:prstClr val="black"/>
              </a:solidFill>
              <a:latin typeface="Times New Roman" pitchFamily="18" charset="0"/>
              <a:cs typeface="Times New Roman" pitchFamily="18" charset="0"/>
            </a:endParaRPr>
          </a:p>
        </p:txBody>
      </p:sp>
      <p:sp>
        <p:nvSpPr>
          <p:cNvPr id="9" name="Nuvola 8"/>
          <p:cNvSpPr/>
          <p:nvPr/>
        </p:nvSpPr>
        <p:spPr>
          <a:xfrm>
            <a:off x="247696" y="2834347"/>
            <a:ext cx="2156346" cy="1826333"/>
          </a:xfrm>
          <a:prstGeom prst="cloud">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rgbClr val="002060"/>
                </a:solidFill>
                <a:latin typeface="Times New Roman" panose="02020603050405020304" pitchFamily="18" charset="0"/>
                <a:cs typeface="Times New Roman" panose="02020603050405020304" pitchFamily="18" charset="0"/>
              </a:rPr>
              <a:t>Cittadini capaci di sfruttare capacità e interessi</a:t>
            </a:r>
            <a:endParaRPr lang="it-IT" dirty="0">
              <a:solidFill>
                <a:srgbClr val="002060"/>
              </a:solidFill>
              <a:latin typeface="Times New Roman" panose="02020603050405020304" pitchFamily="18" charset="0"/>
              <a:cs typeface="Times New Roman" panose="02020603050405020304" pitchFamily="18" charset="0"/>
            </a:endParaRPr>
          </a:p>
        </p:txBody>
      </p:sp>
      <p:sp>
        <p:nvSpPr>
          <p:cNvPr id="10" name="Nuvola 9"/>
          <p:cNvSpPr/>
          <p:nvPr/>
        </p:nvSpPr>
        <p:spPr>
          <a:xfrm>
            <a:off x="9226248" y="2915864"/>
            <a:ext cx="2390280" cy="1749624"/>
          </a:xfrm>
          <a:prstGeom prst="cloud">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smtClean="0">
                <a:solidFill>
                  <a:srgbClr val="002060"/>
                </a:solidFill>
                <a:latin typeface="Times New Roman" panose="02020603050405020304" pitchFamily="18" charset="0"/>
                <a:cs typeface="Times New Roman" panose="02020603050405020304" pitchFamily="18" charset="0"/>
              </a:rPr>
              <a:t>Orientamento formativo attraverso l’apprendimento disciplinare</a:t>
            </a:r>
            <a:endParaRPr lang="it-IT" sz="1600" dirty="0">
              <a:solidFill>
                <a:srgbClr val="002060"/>
              </a:solidFill>
              <a:latin typeface="Times New Roman" panose="02020603050405020304" pitchFamily="18" charset="0"/>
              <a:cs typeface="Times New Roman" panose="02020603050405020304" pitchFamily="18" charset="0"/>
            </a:endParaRPr>
          </a:p>
        </p:txBody>
      </p:sp>
      <p:pic>
        <p:nvPicPr>
          <p:cNvPr id="1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131" y="4907136"/>
            <a:ext cx="2587773"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3431003"/>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asellaDiTesto 2"/>
          <p:cNvSpPr txBox="1"/>
          <p:nvPr/>
        </p:nvSpPr>
        <p:spPr>
          <a:xfrm>
            <a:off x="0" y="281672"/>
            <a:ext cx="12192000" cy="477054"/>
          </a:xfrm>
          <a:prstGeom prst="rect">
            <a:avLst/>
          </a:prstGeom>
          <a:noFill/>
        </p:spPr>
        <p:txBody>
          <a:bodyPr wrap="square" rtlCol="0">
            <a:spAutoFit/>
          </a:bodyPr>
          <a:lstStyle/>
          <a:p>
            <a:pPr algn="ctr"/>
            <a:r>
              <a:rPr lang="it-IT" sz="2500" b="1" dirty="0" smtClean="0">
                <a:solidFill>
                  <a:srgbClr val="C00000"/>
                </a:solidFill>
                <a:latin typeface="Times New Roman" panose="02020603050405020304" pitchFamily="18" charset="0"/>
                <a:cs typeface="Times New Roman" panose="02020603050405020304" pitchFamily="18" charset="0"/>
              </a:rPr>
              <a:t>ESEMPIO DI GRIGLIA DI VALUTAZIONE…RUBRICA VALUTATIVA!!</a:t>
            </a:r>
            <a:endParaRPr lang="it-IT" sz="2500" b="1" dirty="0">
              <a:solidFill>
                <a:srgbClr val="C00000"/>
              </a:solidFill>
              <a:latin typeface="Times New Roman" panose="02020603050405020304" pitchFamily="18" charset="0"/>
              <a:cs typeface="Times New Roman" panose="02020603050405020304" pitchFamily="18" charset="0"/>
            </a:endParaRPr>
          </a:p>
        </p:txBody>
      </p:sp>
      <p:graphicFrame>
        <p:nvGraphicFramePr>
          <p:cNvPr id="2" name="Tabella 1"/>
          <p:cNvGraphicFramePr>
            <a:graphicFrameLocks noGrp="1"/>
          </p:cNvGraphicFramePr>
          <p:nvPr>
            <p:extLst>
              <p:ext uri="{D42A27DB-BD31-4B8C-83A1-F6EECF244321}">
                <p14:modId xmlns:p14="http://schemas.microsoft.com/office/powerpoint/2010/main" val="1011690239"/>
              </p:ext>
            </p:extLst>
          </p:nvPr>
        </p:nvGraphicFramePr>
        <p:xfrm>
          <a:off x="368490" y="996283"/>
          <a:ext cx="11518710" cy="5445459"/>
        </p:xfrm>
        <a:graphic>
          <a:graphicData uri="http://schemas.openxmlformats.org/drawingml/2006/table">
            <a:tbl>
              <a:tblPr/>
              <a:tblGrid>
                <a:gridCol w="2226334"/>
                <a:gridCol w="2498781"/>
                <a:gridCol w="6793595"/>
              </a:tblGrid>
              <a:tr h="286595">
                <a:tc>
                  <a:txBody>
                    <a:bodyPr/>
                    <a:lstStyle/>
                    <a:p>
                      <a:pPr algn="ctr"/>
                      <a:r>
                        <a:rPr lang="it-IT" sz="1200" b="1" dirty="0">
                          <a:effectLst/>
                          <a:latin typeface="Times New Roman"/>
                          <a:ea typeface="Times New Roman"/>
                        </a:rPr>
                        <a:t>Voto in decimi</a:t>
                      </a:r>
                      <a:r>
                        <a:rPr lang="it-IT" sz="1200" dirty="0">
                          <a:effectLst/>
                          <a:latin typeface="Times New Roman"/>
                          <a:ea typeface="Times New Roman"/>
                        </a:rPr>
                        <a:t> </a:t>
                      </a:r>
                    </a:p>
                  </a:txBody>
                  <a:tcPr marL="37064" marR="370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it-IT" sz="1200" b="1">
                          <a:effectLst/>
                          <a:latin typeface="Times New Roman"/>
                          <a:ea typeface="Times New Roman"/>
                        </a:rPr>
                        <a:t>Giudizio sintetico</a:t>
                      </a:r>
                      <a:r>
                        <a:rPr lang="it-IT" sz="1200">
                          <a:effectLst/>
                          <a:latin typeface="Times New Roman"/>
                          <a:ea typeface="Times New Roman"/>
                        </a:rPr>
                        <a:t> </a:t>
                      </a:r>
                    </a:p>
                  </a:txBody>
                  <a:tcPr marL="37064" marR="370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it-IT" sz="1200" b="1">
                          <a:effectLst/>
                          <a:latin typeface="Times New Roman"/>
                          <a:ea typeface="Times New Roman"/>
                        </a:rPr>
                        <a:t>Giudizio analitico</a:t>
                      </a:r>
                      <a:r>
                        <a:rPr lang="it-IT" sz="1200">
                          <a:effectLst/>
                          <a:latin typeface="Times New Roman"/>
                          <a:ea typeface="Times New Roman"/>
                        </a:rPr>
                        <a:t> </a:t>
                      </a:r>
                    </a:p>
                  </a:txBody>
                  <a:tcPr marL="37064" marR="370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050844">
                <a:tc>
                  <a:txBody>
                    <a:bodyPr/>
                    <a:lstStyle/>
                    <a:p>
                      <a:pPr algn="ctr"/>
                      <a:r>
                        <a:rPr lang="it-IT" sz="1100" b="1" dirty="0">
                          <a:effectLst/>
                          <a:latin typeface="Times New Roman"/>
                          <a:ea typeface="Times New Roman"/>
                        </a:rPr>
                        <a:t>4 </a:t>
                      </a:r>
                      <a:endParaRPr lang="it-IT" sz="1200" dirty="0">
                        <a:effectLst/>
                        <a:latin typeface="Times New Roman"/>
                        <a:ea typeface="Times New Roman"/>
                      </a:endParaRPr>
                    </a:p>
                  </a:txBody>
                  <a:tcPr marL="37064" marR="370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it-IT" sz="1100" b="1">
                          <a:effectLst/>
                          <a:latin typeface="Times New Roman"/>
                          <a:ea typeface="Times New Roman"/>
                        </a:rPr>
                        <a:t>Gravemente</a:t>
                      </a:r>
                      <a:br>
                        <a:rPr lang="it-IT" sz="1100" b="1">
                          <a:effectLst/>
                          <a:latin typeface="Times New Roman"/>
                          <a:ea typeface="Times New Roman"/>
                        </a:rPr>
                      </a:br>
                      <a:r>
                        <a:rPr lang="it-IT" sz="1100" b="1">
                          <a:effectLst/>
                          <a:latin typeface="Times New Roman"/>
                          <a:ea typeface="Times New Roman"/>
                        </a:rPr>
                        <a:t>insufficiente </a:t>
                      </a:r>
                      <a:endParaRPr lang="it-IT" sz="1200">
                        <a:effectLst/>
                        <a:latin typeface="Times New Roman"/>
                        <a:ea typeface="Times New Roman"/>
                      </a:endParaRPr>
                    </a:p>
                  </a:txBody>
                  <a:tcPr marL="37064" marR="370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it-IT" sz="1100">
                          <a:effectLst/>
                          <a:latin typeface="Times New Roman"/>
                          <a:ea typeface="Times New Roman"/>
                        </a:rPr>
                        <a:t>Possiede conoscenze frammentarie e superficiali; commette errori nell'esecuzione di compiti semplici; ha difficoltà a condurre analisi corrette e non sa sintetizzare. Manca di autonomia nello studio. Possiede un lessico scorretto. </a:t>
                      </a:r>
                      <a:endParaRPr lang="it-IT" sz="1200">
                        <a:effectLst/>
                        <a:latin typeface="Times New Roman"/>
                        <a:ea typeface="Times New Roman"/>
                      </a:endParaRPr>
                    </a:p>
                  </a:txBody>
                  <a:tcPr marL="37064" marR="370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788134">
                <a:tc>
                  <a:txBody>
                    <a:bodyPr/>
                    <a:lstStyle/>
                    <a:p>
                      <a:pPr algn="ctr"/>
                      <a:r>
                        <a:rPr lang="it-IT" sz="1100" b="1">
                          <a:effectLst/>
                          <a:latin typeface="Times New Roman"/>
                          <a:ea typeface="Times New Roman"/>
                        </a:rPr>
                        <a:t>5 </a:t>
                      </a:r>
                      <a:endParaRPr lang="it-IT" sz="1200">
                        <a:effectLst/>
                        <a:latin typeface="Times New Roman"/>
                        <a:ea typeface="Times New Roman"/>
                      </a:endParaRPr>
                    </a:p>
                  </a:txBody>
                  <a:tcPr marL="37064" marR="370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it-IT" sz="1100" b="1">
                          <a:effectLst/>
                          <a:latin typeface="Times New Roman"/>
                          <a:ea typeface="Times New Roman"/>
                        </a:rPr>
                        <a:t>Insufficiente</a:t>
                      </a:r>
                      <a:endParaRPr lang="it-IT" sz="1200">
                        <a:effectLst/>
                        <a:latin typeface="Times New Roman"/>
                        <a:ea typeface="Times New Roman"/>
                      </a:endParaRPr>
                    </a:p>
                  </a:txBody>
                  <a:tcPr marL="37064" marR="370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it-IT" sz="1100">
                          <a:effectLst/>
                          <a:latin typeface="Times New Roman"/>
                          <a:ea typeface="Times New Roman"/>
                        </a:rPr>
                        <a:t>Possiede conoscenze non approfondite, commette ancora errori nell'applicazione e nell'analisi; non ha autonomia nella rielaborazione e coglie parzialmente gli aspetti essenziali. </a:t>
                      </a:r>
                      <a:endParaRPr lang="it-IT" sz="1200">
                        <a:effectLst/>
                        <a:latin typeface="Times New Roman"/>
                        <a:ea typeface="Times New Roman"/>
                      </a:endParaRPr>
                    </a:p>
                  </a:txBody>
                  <a:tcPr marL="37064" marR="370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788134">
                <a:tc>
                  <a:txBody>
                    <a:bodyPr/>
                    <a:lstStyle/>
                    <a:p>
                      <a:pPr algn="ctr"/>
                      <a:r>
                        <a:rPr lang="it-IT" sz="1100" b="1">
                          <a:effectLst/>
                          <a:latin typeface="Times New Roman"/>
                          <a:ea typeface="Times New Roman"/>
                        </a:rPr>
                        <a:t>6 </a:t>
                      </a:r>
                      <a:endParaRPr lang="it-IT" sz="1200">
                        <a:effectLst/>
                        <a:latin typeface="Times New Roman"/>
                        <a:ea typeface="Times New Roman"/>
                      </a:endParaRPr>
                    </a:p>
                  </a:txBody>
                  <a:tcPr marL="37064" marR="370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it-IT" sz="1100" b="1">
                          <a:effectLst/>
                          <a:latin typeface="Times New Roman"/>
                          <a:ea typeface="Times New Roman"/>
                        </a:rPr>
                        <a:t>Sufficiente </a:t>
                      </a:r>
                      <a:endParaRPr lang="it-IT" sz="1200">
                        <a:effectLst/>
                        <a:latin typeface="Times New Roman"/>
                        <a:ea typeface="Times New Roman"/>
                      </a:endParaRPr>
                    </a:p>
                  </a:txBody>
                  <a:tcPr marL="37064" marR="370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it-IT" sz="1100">
                          <a:effectLst/>
                          <a:latin typeface="Times New Roman"/>
                          <a:ea typeface="Times New Roman"/>
                        </a:rPr>
                        <a:t>Conoscenze adeguate ma non approfondite. Linguaggio abbastanza corretto. Connessioni logiche e competenze essenziali. </a:t>
                      </a:r>
                      <a:endParaRPr lang="it-IT" sz="1200">
                        <a:effectLst/>
                        <a:latin typeface="Times New Roman"/>
                        <a:ea typeface="Times New Roman"/>
                      </a:endParaRPr>
                    </a:p>
                  </a:txBody>
                  <a:tcPr marL="37064" marR="370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788134">
                <a:tc>
                  <a:txBody>
                    <a:bodyPr/>
                    <a:lstStyle/>
                    <a:p>
                      <a:pPr algn="ctr"/>
                      <a:r>
                        <a:rPr lang="it-IT" sz="1100" b="1">
                          <a:effectLst/>
                          <a:latin typeface="Times New Roman"/>
                          <a:ea typeface="Times New Roman"/>
                        </a:rPr>
                        <a:t>7 </a:t>
                      </a:r>
                      <a:endParaRPr lang="it-IT" sz="1200">
                        <a:effectLst/>
                        <a:latin typeface="Times New Roman"/>
                        <a:ea typeface="Times New Roman"/>
                      </a:endParaRPr>
                    </a:p>
                  </a:txBody>
                  <a:tcPr marL="37064" marR="370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it-IT" sz="1100" b="1">
                          <a:effectLst/>
                          <a:latin typeface="Times New Roman"/>
                          <a:ea typeface="Times New Roman"/>
                        </a:rPr>
                        <a:t>Discreto </a:t>
                      </a:r>
                      <a:endParaRPr lang="it-IT" sz="1200">
                        <a:effectLst/>
                        <a:latin typeface="Times New Roman"/>
                        <a:ea typeface="Times New Roman"/>
                      </a:endParaRPr>
                    </a:p>
                  </a:txBody>
                  <a:tcPr marL="37064" marR="370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it-IT" sz="1100">
                          <a:effectLst/>
                          <a:latin typeface="Times New Roman"/>
                          <a:ea typeface="Times New Roman"/>
                        </a:rPr>
                        <a:t>Conoscenze adeguate e puntuali. Terminologia appropriata. Capacità di analisi e di collegamento soddisfacenti. Competenze abbastanza sicure. </a:t>
                      </a:r>
                      <a:endParaRPr lang="it-IT" sz="1200">
                        <a:effectLst/>
                        <a:latin typeface="Times New Roman"/>
                        <a:ea typeface="Times New Roman"/>
                      </a:endParaRPr>
                    </a:p>
                  </a:txBody>
                  <a:tcPr marL="37064" marR="370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788134">
                <a:tc>
                  <a:txBody>
                    <a:bodyPr/>
                    <a:lstStyle/>
                    <a:p>
                      <a:pPr algn="ctr"/>
                      <a:r>
                        <a:rPr lang="it-IT" sz="1100" b="1">
                          <a:effectLst/>
                          <a:latin typeface="Times New Roman"/>
                          <a:ea typeface="Times New Roman"/>
                        </a:rPr>
                        <a:t>8 </a:t>
                      </a:r>
                      <a:endParaRPr lang="it-IT" sz="1200">
                        <a:effectLst/>
                        <a:latin typeface="Times New Roman"/>
                        <a:ea typeface="Times New Roman"/>
                      </a:endParaRPr>
                    </a:p>
                  </a:txBody>
                  <a:tcPr marL="37064" marR="370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it-IT" sz="1100" b="1">
                          <a:effectLst/>
                          <a:latin typeface="Times New Roman"/>
                          <a:ea typeface="Times New Roman"/>
                        </a:rPr>
                        <a:t>Buono </a:t>
                      </a:r>
                      <a:endParaRPr lang="it-IT" sz="1200">
                        <a:effectLst/>
                        <a:latin typeface="Times New Roman"/>
                        <a:ea typeface="Times New Roman"/>
                      </a:endParaRPr>
                    </a:p>
                  </a:txBody>
                  <a:tcPr marL="37064" marR="370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it-IT" sz="1100">
                          <a:effectLst/>
                          <a:latin typeface="Times New Roman"/>
                          <a:ea typeface="Times New Roman"/>
                        </a:rPr>
                        <a:t>Conoscenze soddisfacenti e approfondite. Esposizione chiara. Buona capacità di rielaborazione personale. Valide competenze disciplinari. </a:t>
                      </a:r>
                      <a:endParaRPr lang="it-IT" sz="1200">
                        <a:effectLst/>
                        <a:latin typeface="Times New Roman"/>
                        <a:ea typeface="Times New Roman"/>
                      </a:endParaRPr>
                    </a:p>
                  </a:txBody>
                  <a:tcPr marL="37064" marR="370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955484">
                <a:tc>
                  <a:txBody>
                    <a:bodyPr/>
                    <a:lstStyle/>
                    <a:p>
                      <a:pPr algn="ctr"/>
                      <a:r>
                        <a:rPr lang="it-IT" sz="1100" b="1">
                          <a:effectLst/>
                          <a:latin typeface="Times New Roman"/>
                          <a:ea typeface="Times New Roman"/>
                        </a:rPr>
                        <a:t>9 - 10 </a:t>
                      </a:r>
                      <a:endParaRPr lang="it-IT" sz="1200">
                        <a:effectLst/>
                        <a:latin typeface="Times New Roman"/>
                        <a:ea typeface="Times New Roman"/>
                      </a:endParaRPr>
                    </a:p>
                  </a:txBody>
                  <a:tcPr marL="37064" marR="370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it-IT" sz="1100" b="1">
                          <a:effectLst/>
                          <a:latin typeface="Times New Roman"/>
                          <a:ea typeface="Times New Roman"/>
                        </a:rPr>
                        <a:t>Ottimo </a:t>
                      </a:r>
                      <a:endParaRPr lang="it-IT" sz="1200">
                        <a:effectLst/>
                        <a:latin typeface="Times New Roman"/>
                        <a:ea typeface="Times New Roman"/>
                      </a:endParaRPr>
                    </a:p>
                  </a:txBody>
                  <a:tcPr marL="37064" marR="370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it-IT" sz="1100" dirty="0">
                          <a:effectLst/>
                          <a:latin typeface="Times New Roman"/>
                          <a:ea typeface="Times New Roman"/>
                        </a:rPr>
                        <a:t>Conoscenze ampie, complete e approfondite. Capacità di muoversi in ambiti disciplinari diversi. Sicura padronanza della terminologia. Competenze eccellenti. </a:t>
                      </a:r>
                      <a:endParaRPr lang="it-IT" sz="1200" dirty="0">
                        <a:effectLst/>
                        <a:latin typeface="Times New Roman"/>
                        <a:ea typeface="Times New Roman"/>
                      </a:endParaRPr>
                    </a:p>
                  </a:txBody>
                  <a:tcPr marL="37064" marR="370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3025138098"/>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ttangolo 1"/>
          <p:cNvSpPr/>
          <p:nvPr/>
        </p:nvSpPr>
        <p:spPr>
          <a:xfrm>
            <a:off x="0" y="167865"/>
            <a:ext cx="12192000" cy="1538883"/>
          </a:xfrm>
          <a:prstGeom prst="rect">
            <a:avLst/>
          </a:prstGeom>
        </p:spPr>
        <p:txBody>
          <a:bodyPr wrap="square">
            <a:spAutoFit/>
          </a:bodyPr>
          <a:lstStyle/>
          <a:p>
            <a:pPr algn="ctr"/>
            <a:r>
              <a:rPr lang="it-IT" sz="2400" b="1" dirty="0">
                <a:solidFill>
                  <a:srgbClr val="C00000"/>
                </a:solidFill>
                <a:latin typeface="Times New Roman" panose="02020603050405020304" pitchFamily="18" charset="0"/>
                <a:cs typeface="Times New Roman" panose="02020603050405020304" pitchFamily="18" charset="0"/>
              </a:rPr>
              <a:t>AUTOVALUTAZIONE E </a:t>
            </a:r>
            <a:r>
              <a:rPr lang="it-IT" sz="2400" b="1" dirty="0" smtClean="0">
                <a:solidFill>
                  <a:srgbClr val="C00000"/>
                </a:solidFill>
                <a:latin typeface="Times New Roman" panose="02020603050405020304" pitchFamily="18" charset="0"/>
                <a:cs typeface="Times New Roman" panose="02020603050405020304" pitchFamily="18" charset="0"/>
              </a:rPr>
              <a:t>METACOGNIZIONE</a:t>
            </a:r>
          </a:p>
          <a:p>
            <a:pPr algn="ctr"/>
            <a:endParaRPr lang="it-IT" sz="1000" b="1" dirty="0">
              <a:latin typeface="Times New Roman" panose="02020603050405020304" pitchFamily="18" charset="0"/>
              <a:cs typeface="Times New Roman" panose="02020603050405020304" pitchFamily="18" charset="0"/>
            </a:endParaRPr>
          </a:p>
          <a:p>
            <a:pPr marL="285750" indent="-285750">
              <a:buFont typeface="Wingdings" pitchFamily="2" charset="2"/>
              <a:buChar char="Ø"/>
            </a:pPr>
            <a:r>
              <a:rPr lang="it-IT" sz="2000" b="1" i="1" dirty="0" smtClean="0">
                <a:latin typeface="Times New Roman" panose="02020603050405020304" pitchFamily="18" charset="0"/>
                <a:cs typeface="Times New Roman" panose="02020603050405020304" pitchFamily="18" charset="0"/>
              </a:rPr>
              <a:t>Alla </a:t>
            </a:r>
            <a:r>
              <a:rPr lang="it-IT" sz="2000" b="1" i="1" dirty="0">
                <a:latin typeface="Times New Roman" panose="02020603050405020304" pitchFamily="18" charset="0"/>
                <a:cs typeface="Times New Roman" panose="02020603050405020304" pitchFamily="18" charset="0"/>
              </a:rPr>
              <a:t>fine della fase della valutazione, si procederà con la somministrazione alla classe di un questionario di autovalutazione. Ad essa seguirà una discussione collegiale per evidenziare i punti di forza e i punti deboli -da </a:t>
            </a:r>
            <a:r>
              <a:rPr lang="it-IT" sz="2000" b="1" i="1" dirty="0" smtClean="0">
                <a:latin typeface="Times New Roman" panose="02020603050405020304" pitchFamily="18" charset="0"/>
                <a:cs typeface="Times New Roman" panose="02020603050405020304" pitchFamily="18" charset="0"/>
              </a:rPr>
              <a:t>migliorare- per </a:t>
            </a:r>
            <a:r>
              <a:rPr lang="it-IT" sz="2000" b="1" i="1" dirty="0">
                <a:latin typeface="Times New Roman" panose="02020603050405020304" pitchFamily="18" charset="0"/>
                <a:cs typeface="Times New Roman" panose="02020603050405020304" pitchFamily="18" charset="0"/>
              </a:rPr>
              <a:t>l’apprendimento della classe intera e di ciascun alunno</a:t>
            </a:r>
          </a:p>
        </p:txBody>
      </p:sp>
      <p:graphicFrame>
        <p:nvGraphicFramePr>
          <p:cNvPr id="3" name="Tabella 2"/>
          <p:cNvGraphicFramePr>
            <a:graphicFrameLocks noGrp="1"/>
          </p:cNvGraphicFramePr>
          <p:nvPr>
            <p:extLst>
              <p:ext uri="{D42A27DB-BD31-4B8C-83A1-F6EECF244321}">
                <p14:modId xmlns:p14="http://schemas.microsoft.com/office/powerpoint/2010/main" val="1537095305"/>
              </p:ext>
            </p:extLst>
          </p:nvPr>
        </p:nvGraphicFramePr>
        <p:xfrm>
          <a:off x="1514902" y="1891903"/>
          <a:ext cx="8966580" cy="3539912"/>
        </p:xfrm>
        <a:graphic>
          <a:graphicData uri="http://schemas.openxmlformats.org/drawingml/2006/table">
            <a:tbl>
              <a:tblPr firstRow="1" bandRow="1">
                <a:tableStyleId>{5C22544A-7EE6-4342-B048-85BDC9FD1C3A}</a:tableStyleId>
              </a:tblPr>
              <a:tblGrid>
                <a:gridCol w="4524298"/>
                <a:gridCol w="4442282"/>
              </a:tblGrid>
              <a:tr h="395086">
                <a:tc>
                  <a:txBody>
                    <a:bodyPr/>
                    <a:lstStyle/>
                    <a:p>
                      <a:r>
                        <a:rPr lang="it-IT" dirty="0" smtClean="0"/>
                        <a:t>             Tabella metacognitiva</a:t>
                      </a:r>
                      <a:endParaRPr lang="it-IT" dirty="0"/>
                    </a:p>
                  </a:txBody>
                  <a:tcPr marL="68580" marR="68580">
                    <a:solidFill>
                      <a:srgbClr val="C00000"/>
                    </a:solidFill>
                  </a:tcPr>
                </a:tc>
                <a:tc>
                  <a:txBody>
                    <a:bodyPr/>
                    <a:lstStyle/>
                    <a:p>
                      <a:endParaRPr lang="it-IT" dirty="0"/>
                    </a:p>
                  </a:txBody>
                  <a:tcPr marL="68580" marR="68580">
                    <a:solidFill>
                      <a:srgbClr val="C00000"/>
                    </a:solidFill>
                  </a:tcPr>
                </a:tc>
              </a:tr>
              <a:tr h="576766">
                <a:tc>
                  <a:txBody>
                    <a:bodyPr/>
                    <a:lstStyle/>
                    <a:p>
                      <a:r>
                        <a:rPr lang="it-IT" dirty="0" smtClean="0">
                          <a:latin typeface="Times New Roman" panose="02020603050405020304" pitchFamily="18" charset="0"/>
                          <a:cs typeface="Times New Roman" panose="02020603050405020304" pitchFamily="18" charset="0"/>
                        </a:rPr>
                        <a:t>Descrivi il percorso generale dell’attività</a:t>
                      </a:r>
                      <a:endParaRPr lang="it-IT" dirty="0">
                        <a:latin typeface="Times New Roman" panose="02020603050405020304" pitchFamily="18" charset="0"/>
                        <a:cs typeface="Times New Roman" panose="02020603050405020304" pitchFamily="18" charset="0"/>
                      </a:endParaRPr>
                    </a:p>
                  </a:txBody>
                  <a:tcPr marL="68580" marR="68580">
                    <a:solidFill>
                      <a:srgbClr val="FFE1E1"/>
                    </a:solidFill>
                  </a:tcPr>
                </a:tc>
                <a:tc>
                  <a:txBody>
                    <a:bodyPr/>
                    <a:lstStyle/>
                    <a:p>
                      <a:endParaRPr lang="it-IT" dirty="0"/>
                    </a:p>
                  </a:txBody>
                  <a:tcPr marL="68580" marR="68580">
                    <a:solidFill>
                      <a:srgbClr val="FFE1E1"/>
                    </a:solidFill>
                  </a:tcPr>
                </a:tc>
              </a:tr>
              <a:tr h="691401">
                <a:tc>
                  <a:txBody>
                    <a:bodyPr/>
                    <a:lstStyle/>
                    <a:p>
                      <a:r>
                        <a:rPr lang="it-IT" dirty="0" smtClean="0">
                          <a:latin typeface="Times New Roman" panose="02020603050405020304" pitchFamily="18" charset="0"/>
                          <a:cs typeface="Times New Roman" panose="02020603050405020304" pitchFamily="18" charset="0"/>
                        </a:rPr>
                        <a:t>Come avete svolto il lavoro di gruppo? Qual è stato il tuo compito?</a:t>
                      </a:r>
                    </a:p>
                  </a:txBody>
                  <a:tcPr marL="68580" marR="68580">
                    <a:solidFill>
                      <a:srgbClr val="FFE1E1"/>
                    </a:solidFill>
                  </a:tcPr>
                </a:tc>
                <a:tc>
                  <a:txBody>
                    <a:bodyPr/>
                    <a:lstStyle/>
                    <a:p>
                      <a:endParaRPr lang="it-IT" dirty="0"/>
                    </a:p>
                  </a:txBody>
                  <a:tcPr marL="68580" marR="68580">
                    <a:solidFill>
                      <a:srgbClr val="FFE1E1"/>
                    </a:solidFill>
                  </a:tcPr>
                </a:tc>
              </a:tr>
              <a:tr h="691401">
                <a:tc>
                  <a:txBody>
                    <a:bodyPr/>
                    <a:lstStyle/>
                    <a:p>
                      <a:r>
                        <a:rPr lang="it-IT" dirty="0" smtClean="0">
                          <a:latin typeface="Times New Roman" panose="02020603050405020304" pitchFamily="18" charset="0"/>
                          <a:cs typeface="Times New Roman" panose="02020603050405020304" pitchFamily="18" charset="0"/>
                        </a:rPr>
                        <a:t>Quale</a:t>
                      </a:r>
                      <a:r>
                        <a:rPr lang="it-IT" baseline="0" dirty="0" smtClean="0">
                          <a:latin typeface="Times New Roman" panose="02020603050405020304" pitchFamily="18" charset="0"/>
                          <a:cs typeface="Times New Roman" panose="02020603050405020304" pitchFamily="18" charset="0"/>
                        </a:rPr>
                        <a:t> crisi avete affrontato? Come le avete risolte?</a:t>
                      </a:r>
                      <a:endParaRPr lang="it-IT" dirty="0">
                        <a:latin typeface="Times New Roman" panose="02020603050405020304" pitchFamily="18" charset="0"/>
                        <a:cs typeface="Times New Roman" panose="02020603050405020304" pitchFamily="18" charset="0"/>
                      </a:endParaRPr>
                    </a:p>
                  </a:txBody>
                  <a:tcPr marL="68580" marR="68580">
                    <a:solidFill>
                      <a:srgbClr val="FFE1E1"/>
                    </a:solidFill>
                  </a:tcPr>
                </a:tc>
                <a:tc>
                  <a:txBody>
                    <a:bodyPr/>
                    <a:lstStyle/>
                    <a:p>
                      <a:endParaRPr lang="it-IT" dirty="0"/>
                    </a:p>
                  </a:txBody>
                  <a:tcPr marL="68580" marR="68580">
                    <a:solidFill>
                      <a:srgbClr val="FFE1E1"/>
                    </a:solidFill>
                  </a:tcPr>
                </a:tc>
              </a:tr>
              <a:tr h="395086">
                <a:tc>
                  <a:txBody>
                    <a:bodyPr/>
                    <a:lstStyle/>
                    <a:p>
                      <a:r>
                        <a:rPr lang="it-IT" dirty="0" smtClean="0">
                          <a:latin typeface="Times New Roman" panose="02020603050405020304" pitchFamily="18" charset="0"/>
                          <a:cs typeface="Times New Roman" panose="02020603050405020304" pitchFamily="18" charset="0"/>
                        </a:rPr>
                        <a:t>Cosa hai imparato da questa attività?</a:t>
                      </a:r>
                      <a:endParaRPr lang="it-IT" dirty="0">
                        <a:latin typeface="Times New Roman" panose="02020603050405020304" pitchFamily="18" charset="0"/>
                        <a:cs typeface="Times New Roman" panose="02020603050405020304" pitchFamily="18" charset="0"/>
                      </a:endParaRPr>
                    </a:p>
                  </a:txBody>
                  <a:tcPr marL="68580" marR="68580">
                    <a:solidFill>
                      <a:srgbClr val="FFE1E1"/>
                    </a:solidFill>
                  </a:tcPr>
                </a:tc>
                <a:tc>
                  <a:txBody>
                    <a:bodyPr/>
                    <a:lstStyle/>
                    <a:p>
                      <a:endParaRPr lang="it-IT" dirty="0"/>
                    </a:p>
                  </a:txBody>
                  <a:tcPr marL="68580" marR="68580">
                    <a:solidFill>
                      <a:srgbClr val="FFE1E1"/>
                    </a:solidFill>
                  </a:tcPr>
                </a:tc>
              </a:tr>
              <a:tr h="395086">
                <a:tc>
                  <a:txBody>
                    <a:bodyPr/>
                    <a:lstStyle/>
                    <a:p>
                      <a:r>
                        <a:rPr lang="it-IT" dirty="0" smtClean="0">
                          <a:latin typeface="Times New Roman" panose="02020603050405020304" pitchFamily="18" charset="0"/>
                          <a:cs typeface="Times New Roman" panose="02020603050405020304" pitchFamily="18" charset="0"/>
                        </a:rPr>
                        <a:t>Cosa devi ancora imparare?</a:t>
                      </a:r>
                      <a:endParaRPr lang="it-IT" dirty="0">
                        <a:latin typeface="Times New Roman" panose="02020603050405020304" pitchFamily="18" charset="0"/>
                        <a:cs typeface="Times New Roman" panose="02020603050405020304" pitchFamily="18" charset="0"/>
                      </a:endParaRPr>
                    </a:p>
                  </a:txBody>
                  <a:tcPr marL="68580" marR="68580">
                    <a:solidFill>
                      <a:srgbClr val="FFE1E1"/>
                    </a:solidFill>
                  </a:tcPr>
                </a:tc>
                <a:tc>
                  <a:txBody>
                    <a:bodyPr/>
                    <a:lstStyle/>
                    <a:p>
                      <a:endParaRPr lang="it-IT" dirty="0"/>
                    </a:p>
                  </a:txBody>
                  <a:tcPr marL="68580" marR="68580">
                    <a:solidFill>
                      <a:srgbClr val="FFE1E1"/>
                    </a:solidFill>
                  </a:tcPr>
                </a:tc>
              </a:tr>
              <a:tr h="395086">
                <a:tc>
                  <a:txBody>
                    <a:bodyPr/>
                    <a:lstStyle/>
                    <a:p>
                      <a:r>
                        <a:rPr lang="it-IT" dirty="0" smtClean="0">
                          <a:latin typeface="Times New Roman" panose="02020603050405020304" pitchFamily="18" charset="0"/>
                          <a:cs typeface="Times New Roman" panose="02020603050405020304" pitchFamily="18" charset="0"/>
                        </a:rPr>
                        <a:t>Come valuti il lavoro svolto?</a:t>
                      </a:r>
                      <a:endParaRPr lang="it-IT" dirty="0">
                        <a:latin typeface="Times New Roman" panose="02020603050405020304" pitchFamily="18" charset="0"/>
                        <a:cs typeface="Times New Roman" panose="02020603050405020304" pitchFamily="18" charset="0"/>
                      </a:endParaRPr>
                    </a:p>
                  </a:txBody>
                  <a:tcPr marL="68580" marR="68580">
                    <a:solidFill>
                      <a:srgbClr val="FFE1E1"/>
                    </a:solidFill>
                  </a:tcPr>
                </a:tc>
                <a:tc>
                  <a:txBody>
                    <a:bodyPr/>
                    <a:lstStyle/>
                    <a:p>
                      <a:endParaRPr lang="it-IT" dirty="0"/>
                    </a:p>
                  </a:txBody>
                  <a:tcPr marL="68580" marR="68580">
                    <a:solidFill>
                      <a:srgbClr val="FFE1E1"/>
                    </a:solidFill>
                  </a:tcPr>
                </a:tc>
              </a:tr>
            </a:tbl>
          </a:graphicData>
        </a:graphic>
      </p:graphicFrame>
      <p:sp>
        <p:nvSpPr>
          <p:cNvPr id="4" name="Rettangolo 3"/>
          <p:cNvSpPr/>
          <p:nvPr/>
        </p:nvSpPr>
        <p:spPr>
          <a:xfrm>
            <a:off x="136478" y="5636237"/>
            <a:ext cx="11859904" cy="1015663"/>
          </a:xfrm>
          <a:prstGeom prst="rect">
            <a:avLst/>
          </a:prstGeom>
        </p:spPr>
        <p:txBody>
          <a:bodyPr wrap="square">
            <a:spAutoFit/>
          </a:bodyPr>
          <a:lstStyle/>
          <a:p>
            <a:pPr marL="342900" lvl="0" indent="-342900">
              <a:spcBef>
                <a:spcPts val="1000"/>
              </a:spcBef>
              <a:buClr>
                <a:srgbClr val="C00000"/>
              </a:buClr>
              <a:buFont typeface="Wingdings" pitchFamily="2" charset="2"/>
              <a:buChar char="Ø"/>
            </a:pPr>
            <a:r>
              <a:rPr lang="it-IT" sz="2000" b="1" i="1" dirty="0" smtClean="0">
                <a:latin typeface="Times New Roman" panose="02020603050405020304" pitchFamily="18" charset="0"/>
                <a:cs typeface="Times New Roman" panose="02020603050405020304" pitchFamily="18" charset="0"/>
              </a:rPr>
              <a:t>In un’ottica di interrogazione personale finalizzata alla ricerca migliorativa circa il proprio lavoro…anche il docente riflette sul suo processo di insegnamento: riflessione </a:t>
            </a:r>
            <a:r>
              <a:rPr lang="it-IT" sz="2000" b="1" i="1" dirty="0">
                <a:latin typeface="Times New Roman" panose="02020603050405020304" pitchFamily="18" charset="0"/>
                <a:cs typeface="Times New Roman" panose="02020603050405020304" pitchFamily="18" charset="0"/>
              </a:rPr>
              <a:t>sul suo stile di </a:t>
            </a:r>
            <a:r>
              <a:rPr lang="it-IT" sz="2000" b="1" i="1" dirty="0" smtClean="0">
                <a:latin typeface="Times New Roman" panose="02020603050405020304" pitchFamily="18" charset="0"/>
                <a:cs typeface="Times New Roman" panose="02020603050405020304" pitchFamily="18" charset="0"/>
              </a:rPr>
              <a:t>insegnamento, ricognizione </a:t>
            </a:r>
            <a:r>
              <a:rPr lang="it-IT" sz="2000" b="1" i="1" dirty="0">
                <a:latin typeface="Times New Roman" panose="02020603050405020304" pitchFamily="18" charset="0"/>
                <a:cs typeface="Times New Roman" panose="02020603050405020304" pitchFamily="18" charset="0"/>
              </a:rPr>
              <a:t>dei punti di </a:t>
            </a:r>
            <a:r>
              <a:rPr lang="it-IT" sz="2000" b="1" i="1" dirty="0" smtClean="0">
                <a:latin typeface="Times New Roman" panose="02020603050405020304" pitchFamily="18" charset="0"/>
                <a:cs typeface="Times New Roman" panose="02020603050405020304" pitchFamily="18" charset="0"/>
              </a:rPr>
              <a:t>forza, individuazione </a:t>
            </a:r>
            <a:r>
              <a:rPr lang="it-IT" sz="2000" b="1" i="1" dirty="0">
                <a:latin typeface="Times New Roman" panose="02020603050405020304" pitchFamily="18" charset="0"/>
                <a:cs typeface="Times New Roman" panose="02020603050405020304" pitchFamily="18" charset="0"/>
              </a:rPr>
              <a:t>dei punti di </a:t>
            </a:r>
            <a:r>
              <a:rPr lang="it-IT" sz="2000" b="1" i="1" dirty="0" smtClean="0">
                <a:latin typeface="Times New Roman" panose="02020603050405020304" pitchFamily="18" charset="0"/>
                <a:cs typeface="Times New Roman" panose="02020603050405020304" pitchFamily="18" charset="0"/>
              </a:rPr>
              <a:t>debolezza, pianificazione di </a:t>
            </a:r>
            <a:r>
              <a:rPr lang="it-IT" sz="2000" b="1" i="1" dirty="0">
                <a:latin typeface="Times New Roman" panose="02020603050405020304" pitchFamily="18" charset="0"/>
                <a:cs typeface="Times New Roman" panose="02020603050405020304" pitchFamily="18" charset="0"/>
              </a:rPr>
              <a:t>strategie </a:t>
            </a:r>
            <a:r>
              <a:rPr lang="it-IT" sz="2000" b="1" i="1" dirty="0" smtClean="0">
                <a:latin typeface="Times New Roman" panose="02020603050405020304" pitchFamily="18" charset="0"/>
                <a:cs typeface="Times New Roman" panose="02020603050405020304" pitchFamily="18" charset="0"/>
              </a:rPr>
              <a:t>migliorative…</a:t>
            </a:r>
            <a:endParaRPr lang="it-IT" sz="20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4736714"/>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a:xfrm>
            <a:off x="1146236" y="146430"/>
            <a:ext cx="8911687" cy="1280890"/>
          </a:xfrm>
        </p:spPr>
        <p:txBody>
          <a:bodyPr/>
          <a:lstStyle/>
          <a:p>
            <a:pPr algn="ctr"/>
            <a:r>
              <a:rPr lang="it-IT" b="1" dirty="0" smtClean="0">
                <a:solidFill>
                  <a:srgbClr val="C00000"/>
                </a:solidFill>
                <a:latin typeface="Times New Roman" panose="02020603050405020304" pitchFamily="18" charset="0"/>
                <a:cs typeface="Times New Roman" panose="02020603050405020304" pitchFamily="18" charset="0"/>
              </a:rPr>
              <a:t>RECUPERO, CONSOLIDAMENTO E POTENZIAMENTO</a:t>
            </a:r>
            <a:endParaRPr lang="it-IT" b="1" dirty="0">
              <a:solidFill>
                <a:srgbClr val="C00000"/>
              </a:solidFill>
              <a:latin typeface="Times New Roman" panose="02020603050405020304" pitchFamily="18" charset="0"/>
              <a:cs typeface="Times New Roman" panose="02020603050405020304" pitchFamily="18" charset="0"/>
            </a:endParaRPr>
          </a:p>
        </p:txBody>
      </p:sp>
      <p:sp>
        <p:nvSpPr>
          <p:cNvPr id="5" name="CasellaDiTesto 4"/>
          <p:cNvSpPr txBox="1"/>
          <p:nvPr/>
        </p:nvSpPr>
        <p:spPr>
          <a:xfrm>
            <a:off x="499648" y="2008496"/>
            <a:ext cx="3813045" cy="4185761"/>
          </a:xfrm>
          <a:prstGeom prst="rect">
            <a:avLst/>
          </a:prstGeom>
          <a:noFill/>
        </p:spPr>
        <p:txBody>
          <a:bodyPr wrap="square" rtlCol="0">
            <a:spAutoFit/>
          </a:bodyPr>
          <a:lstStyle/>
          <a:p>
            <a:pPr algn="ctr"/>
            <a:r>
              <a:rPr lang="it-IT" b="1" dirty="0" smtClean="0">
                <a:solidFill>
                  <a:srgbClr val="FFFF00"/>
                </a:solidFill>
                <a:latin typeface="Times New Roman" panose="02020603050405020304" pitchFamily="18" charset="0"/>
                <a:cs typeface="Times New Roman" panose="02020603050405020304" pitchFamily="18" charset="0"/>
              </a:rPr>
              <a:t>RECUPERO:</a:t>
            </a:r>
          </a:p>
          <a:p>
            <a:pPr algn="ctr"/>
            <a:r>
              <a:rPr lang="it-IT" b="1" dirty="0" smtClean="0">
                <a:solidFill>
                  <a:srgbClr val="FFFF00"/>
                </a:solidFill>
                <a:latin typeface="Times New Roman" panose="02020603050405020304" pitchFamily="18" charset="0"/>
                <a:cs typeface="Times New Roman" panose="02020603050405020304" pitchFamily="18" charset="0"/>
              </a:rPr>
              <a:t> </a:t>
            </a:r>
          </a:p>
          <a:p>
            <a:pPr algn="ctr"/>
            <a:r>
              <a:rPr lang="it-IT" b="1" dirty="0" smtClean="0">
                <a:solidFill>
                  <a:srgbClr val="FFFF00"/>
                </a:solidFill>
                <a:latin typeface="Times New Roman" panose="02020603050405020304" pitchFamily="18" charset="0"/>
                <a:cs typeface="Times New Roman" panose="02020603050405020304" pitchFamily="18" charset="0"/>
              </a:rPr>
              <a:t>IN ORARIO SCOLASTICO</a:t>
            </a:r>
          </a:p>
          <a:p>
            <a:pPr marL="285750" indent="-285750" algn="ctr">
              <a:buFont typeface="Wingdings" panose="05000000000000000000" pitchFamily="2" charset="2"/>
              <a:buChar char="ü"/>
            </a:pPr>
            <a:r>
              <a:rPr lang="it-IT" sz="1600" dirty="0" smtClean="0">
                <a:latin typeface="Times New Roman" panose="02020603050405020304" pitchFamily="18" charset="0"/>
                <a:cs typeface="Times New Roman" panose="02020603050405020304" pitchFamily="18" charset="0"/>
              </a:rPr>
              <a:t>Rallentamento </a:t>
            </a:r>
            <a:r>
              <a:rPr lang="it-IT" sz="1600" dirty="0">
                <a:latin typeface="Times New Roman" panose="02020603050405020304" pitchFamily="18" charset="0"/>
                <a:cs typeface="Times New Roman" panose="02020603050405020304" pitchFamily="18" charset="0"/>
              </a:rPr>
              <a:t>del </a:t>
            </a:r>
            <a:r>
              <a:rPr lang="it-IT" sz="1600" dirty="0" smtClean="0">
                <a:latin typeface="Times New Roman" panose="02020603050405020304" pitchFamily="18" charset="0"/>
                <a:cs typeface="Times New Roman" panose="02020603050405020304" pitchFamily="18" charset="0"/>
              </a:rPr>
              <a:t>programma</a:t>
            </a:r>
          </a:p>
          <a:p>
            <a:pPr marL="285750" indent="-285750" algn="ctr">
              <a:buFont typeface="Wingdings" panose="05000000000000000000" pitchFamily="2" charset="2"/>
              <a:buChar char="ü"/>
            </a:pPr>
            <a:r>
              <a:rPr lang="it-IT" sz="1600" dirty="0" smtClean="0">
                <a:latin typeface="Times New Roman" panose="02020603050405020304" pitchFamily="18" charset="0"/>
                <a:cs typeface="Times New Roman" panose="02020603050405020304" pitchFamily="18" charset="0"/>
              </a:rPr>
              <a:t>esercitazioni </a:t>
            </a:r>
            <a:r>
              <a:rPr lang="it-IT" sz="1600" dirty="0">
                <a:latin typeface="Times New Roman" panose="02020603050405020304" pitchFamily="18" charset="0"/>
                <a:cs typeface="Times New Roman" panose="02020603050405020304" pitchFamily="18" charset="0"/>
              </a:rPr>
              <a:t>e compiti aggiuntivi per </a:t>
            </a:r>
            <a:r>
              <a:rPr lang="it-IT" sz="1600" dirty="0" smtClean="0">
                <a:latin typeface="Times New Roman" panose="02020603050405020304" pitchFamily="18" charset="0"/>
                <a:cs typeface="Times New Roman" panose="02020603050405020304" pitchFamily="18" charset="0"/>
              </a:rPr>
              <a:t>casa</a:t>
            </a:r>
          </a:p>
          <a:p>
            <a:pPr marL="285750" indent="-285750" algn="ctr">
              <a:buFont typeface="Wingdings" panose="05000000000000000000" pitchFamily="2" charset="2"/>
              <a:buChar char="ü"/>
            </a:pPr>
            <a:r>
              <a:rPr lang="it-IT" sz="1600" dirty="0" smtClean="0">
                <a:latin typeface="Times New Roman" panose="02020603050405020304" pitchFamily="18" charset="0"/>
                <a:cs typeface="Times New Roman" panose="02020603050405020304" pitchFamily="18" charset="0"/>
              </a:rPr>
              <a:t>utilizzo </a:t>
            </a:r>
            <a:r>
              <a:rPr lang="it-IT" sz="1600" dirty="0">
                <a:latin typeface="Times New Roman" panose="02020603050405020304" pitchFamily="18" charset="0"/>
                <a:cs typeface="Times New Roman" panose="02020603050405020304" pitchFamily="18" charset="0"/>
              </a:rPr>
              <a:t>di piattaforme per allenarsi a determinati </a:t>
            </a:r>
            <a:r>
              <a:rPr lang="it-IT" sz="1600" dirty="0" smtClean="0">
                <a:latin typeface="Times New Roman" panose="02020603050405020304" pitchFamily="18" charset="0"/>
                <a:cs typeface="Times New Roman" panose="02020603050405020304" pitchFamily="18" charset="0"/>
              </a:rPr>
              <a:t>compiti</a:t>
            </a:r>
          </a:p>
          <a:p>
            <a:endParaRPr lang="it-IT" b="1" dirty="0">
              <a:solidFill>
                <a:srgbClr val="C00000"/>
              </a:solidFill>
              <a:latin typeface="Times New Roman" panose="02020603050405020304" pitchFamily="18" charset="0"/>
              <a:cs typeface="Times New Roman" panose="02020603050405020304" pitchFamily="18" charset="0"/>
            </a:endParaRPr>
          </a:p>
          <a:p>
            <a:r>
              <a:rPr lang="it-IT" b="1" dirty="0" smtClean="0">
                <a:solidFill>
                  <a:srgbClr val="FFFF00"/>
                </a:solidFill>
                <a:latin typeface="Times New Roman" panose="02020603050405020304" pitchFamily="18" charset="0"/>
                <a:cs typeface="Times New Roman" panose="02020603050405020304" pitchFamily="18" charset="0"/>
              </a:rPr>
              <a:t>IN ORARIO EXTRASCOLASTICO</a:t>
            </a:r>
          </a:p>
          <a:p>
            <a:pPr marL="285750" indent="-285750" algn="ctr">
              <a:buFont typeface="Wingdings" panose="05000000000000000000" pitchFamily="2" charset="2"/>
              <a:buChar char="ü"/>
            </a:pPr>
            <a:r>
              <a:rPr lang="it-IT" sz="1600" dirty="0" smtClean="0">
                <a:latin typeface="Times New Roman" panose="02020603050405020304" pitchFamily="18" charset="0"/>
                <a:cs typeface="Times New Roman" panose="02020603050405020304" pitchFamily="18" charset="0"/>
              </a:rPr>
              <a:t>Incontri di una lezione a settimana in orario extrascolastico, in cui il docente </a:t>
            </a:r>
            <a:r>
              <a:rPr lang="it-IT" sz="1600" dirty="0">
                <a:latin typeface="Times New Roman" panose="02020603050405020304" pitchFamily="18" charset="0"/>
                <a:cs typeface="Times New Roman" panose="02020603050405020304" pitchFamily="18" charset="0"/>
              </a:rPr>
              <a:t>predispone attività di recupero </a:t>
            </a:r>
            <a:r>
              <a:rPr lang="it-IT" sz="1600" dirty="0" smtClean="0">
                <a:latin typeface="Times New Roman" panose="02020603050405020304" pitchFamily="18" charset="0"/>
                <a:cs typeface="Times New Roman" panose="02020603050405020304" pitchFamily="18" charset="0"/>
              </a:rPr>
              <a:t>e potenziamento per </a:t>
            </a:r>
            <a:r>
              <a:rPr lang="it-IT" sz="1600" dirty="0">
                <a:latin typeface="Times New Roman" panose="02020603050405020304" pitchFamily="18" charset="0"/>
                <a:cs typeface="Times New Roman" panose="02020603050405020304" pitchFamily="18" charset="0"/>
              </a:rPr>
              <a:t>conoscenze, esercitazioni finalizzate alle prove </a:t>
            </a:r>
            <a:r>
              <a:rPr lang="it-IT" sz="1600" dirty="0" smtClean="0">
                <a:latin typeface="Times New Roman" panose="02020603050405020304" pitchFamily="18" charset="0"/>
                <a:cs typeface="Times New Roman" panose="02020603050405020304" pitchFamily="18" charset="0"/>
              </a:rPr>
              <a:t>scritte e studio assistito</a:t>
            </a:r>
            <a:endParaRPr lang="it-IT" sz="1600" dirty="0">
              <a:latin typeface="Times New Roman" panose="02020603050405020304" pitchFamily="18" charset="0"/>
              <a:cs typeface="Times New Roman" panose="02020603050405020304" pitchFamily="18" charset="0"/>
            </a:endParaRPr>
          </a:p>
        </p:txBody>
      </p:sp>
      <p:sp>
        <p:nvSpPr>
          <p:cNvPr id="9" name="CasellaDiTesto 8"/>
          <p:cNvSpPr txBox="1"/>
          <p:nvPr/>
        </p:nvSpPr>
        <p:spPr>
          <a:xfrm>
            <a:off x="4811372" y="1679996"/>
            <a:ext cx="3937000" cy="1169551"/>
          </a:xfrm>
          <a:prstGeom prst="rect">
            <a:avLst/>
          </a:prstGeom>
          <a:noFill/>
        </p:spPr>
        <p:txBody>
          <a:bodyPr wrap="square" rtlCol="0">
            <a:spAutoFit/>
          </a:bodyPr>
          <a:lstStyle/>
          <a:p>
            <a:pPr algn="ctr"/>
            <a:r>
              <a:rPr lang="it-IT" b="1" dirty="0" smtClean="0">
                <a:solidFill>
                  <a:srgbClr val="FFFF00"/>
                </a:solidFill>
                <a:latin typeface="Times New Roman" panose="02020603050405020304" pitchFamily="18" charset="0"/>
                <a:cs typeface="Times New Roman" panose="02020603050405020304" pitchFamily="18" charset="0"/>
              </a:rPr>
              <a:t>CONSOLIDAMENTO E POTENZIAMENTO</a:t>
            </a:r>
          </a:p>
          <a:p>
            <a:pPr algn="ctr"/>
            <a:r>
              <a:rPr lang="it-IT" b="1" dirty="0" smtClean="0">
                <a:solidFill>
                  <a:srgbClr val="FFFF00"/>
                </a:solidFill>
                <a:latin typeface="Times New Roman" panose="02020603050405020304" pitchFamily="18" charset="0"/>
                <a:cs typeface="Times New Roman" panose="02020603050405020304" pitchFamily="18" charset="0"/>
              </a:rPr>
              <a:t>IN ORARIO SCOLASTICO</a:t>
            </a:r>
          </a:p>
          <a:p>
            <a:pPr marL="285750" indent="-285750" algn="ctr">
              <a:buFont typeface="Wingdings" panose="05000000000000000000" pitchFamily="2" charset="2"/>
              <a:buChar char="ü"/>
            </a:pPr>
            <a:r>
              <a:rPr lang="it-IT" sz="1600" dirty="0" smtClean="0">
                <a:latin typeface="Times New Roman" panose="02020603050405020304" pitchFamily="18" charset="0"/>
                <a:cs typeface="Times New Roman" panose="02020603050405020304" pitchFamily="18" charset="0"/>
              </a:rPr>
              <a:t>Approfondimenti </a:t>
            </a:r>
          </a:p>
        </p:txBody>
      </p:sp>
      <p:pic>
        <p:nvPicPr>
          <p:cNvPr id="6"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879" y="489523"/>
            <a:ext cx="1539392" cy="1389366"/>
          </a:xfrm>
          <a:prstGeom prst="rect">
            <a:avLst/>
          </a:prstGeom>
          <a:solidFill>
            <a:sysClr val="window" lastClr="FFFFFF"/>
          </a:solidFill>
          <a:ln w="25400" cap="flat" cmpd="sng" algn="ctr">
            <a:solidFill>
              <a:srgbClr val="4F81BD"/>
            </a:solidFill>
            <a:prstDash val="solid"/>
          </a:ln>
          <a:effectLst/>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1349" y="3115057"/>
            <a:ext cx="1949888" cy="1462416"/>
          </a:xfrm>
          <a:prstGeom prst="rect">
            <a:avLst/>
          </a:prstGeom>
        </p:spPr>
      </p:pic>
      <p:pic>
        <p:nvPicPr>
          <p:cNvPr id="8" name="Immagin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5047" y="3272635"/>
            <a:ext cx="2140990" cy="1389366"/>
          </a:xfrm>
          <a:prstGeom prst="rect">
            <a:avLst/>
          </a:prstGeom>
          <a:solidFill>
            <a:sysClr val="window" lastClr="FFFFFF"/>
          </a:solidFill>
          <a:ln w="25400" cap="flat" cmpd="sng" algn="ctr">
            <a:solidFill>
              <a:srgbClr val="4F81BD"/>
            </a:solidFill>
            <a:prstDash val="solid"/>
          </a:ln>
          <a:effectLst/>
        </p:spPr>
      </p:pic>
      <p:pic>
        <p:nvPicPr>
          <p:cNvPr id="10" name="Immagin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8967" y="136475"/>
            <a:ext cx="2402007" cy="2074460"/>
          </a:xfrm>
          <a:prstGeom prst="rect">
            <a:avLst/>
          </a:prstGeom>
        </p:spPr>
      </p:pic>
      <p:pic>
        <p:nvPicPr>
          <p:cNvPr id="11" name="Immagin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6199" y="4945731"/>
            <a:ext cx="7409068" cy="1585888"/>
          </a:xfrm>
          <a:prstGeom prst="rect">
            <a:avLst/>
          </a:prstGeom>
        </p:spPr>
      </p:pic>
      <p:pic>
        <p:nvPicPr>
          <p:cNvPr id="12" name="Segnaposto contenuto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76948" y="2763045"/>
            <a:ext cx="1214203" cy="1475594"/>
          </a:xfrm>
          <a:prstGeom prst="rect">
            <a:avLst/>
          </a:prstGeom>
        </p:spPr>
      </p:pic>
    </p:spTree>
    <p:extLst>
      <p:ext uri="{BB962C8B-B14F-4D97-AF65-F5344CB8AC3E}">
        <p14:creationId xmlns:p14="http://schemas.microsoft.com/office/powerpoint/2010/main" val="2560999387"/>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olo 1"/>
          <p:cNvSpPr>
            <a:spLocks noGrp="1"/>
          </p:cNvSpPr>
          <p:nvPr>
            <p:ph type="title"/>
          </p:nvPr>
        </p:nvSpPr>
        <p:spPr>
          <a:xfrm>
            <a:off x="122829" y="274638"/>
            <a:ext cx="11928143" cy="1143000"/>
          </a:xfrm>
        </p:spPr>
        <p:txBody>
          <a:bodyPr>
            <a:noAutofit/>
          </a:bodyPr>
          <a:lstStyle/>
          <a:p>
            <a:pPr algn="ctr"/>
            <a:r>
              <a:rPr lang="it-IT" sz="4000" dirty="0">
                <a:solidFill>
                  <a:srgbClr val="C00000"/>
                </a:solidFill>
                <a:latin typeface="Times New Roman" pitchFamily="18" charset="0"/>
                <a:cs typeface="Times New Roman" pitchFamily="18" charset="0"/>
              </a:rPr>
              <a:t>Miglioramento e Aggiornamento</a:t>
            </a:r>
            <a:br>
              <a:rPr lang="it-IT" sz="4000" dirty="0">
                <a:solidFill>
                  <a:srgbClr val="C00000"/>
                </a:solidFill>
                <a:latin typeface="Times New Roman" pitchFamily="18" charset="0"/>
                <a:cs typeface="Times New Roman" pitchFamily="18" charset="0"/>
              </a:rPr>
            </a:br>
            <a:r>
              <a:rPr lang="it-IT" sz="4000" dirty="0">
                <a:solidFill>
                  <a:srgbClr val="C00000"/>
                </a:solidFill>
                <a:latin typeface="Times New Roman" pitchFamily="18" charset="0"/>
                <a:cs typeface="Times New Roman" pitchFamily="18" charset="0"/>
              </a:rPr>
              <a:t>(Autovalutazione)</a:t>
            </a:r>
          </a:p>
        </p:txBody>
      </p:sp>
      <p:sp>
        <p:nvSpPr>
          <p:cNvPr id="5" name="Segnaposto contenuto 2"/>
          <p:cNvSpPr>
            <a:spLocks noGrp="1"/>
          </p:cNvSpPr>
          <p:nvPr>
            <p:ph idx="1"/>
          </p:nvPr>
        </p:nvSpPr>
        <p:spPr>
          <a:xfrm>
            <a:off x="204716" y="1750329"/>
            <a:ext cx="11750722" cy="4525963"/>
          </a:xfrm>
          <a:ln>
            <a:solidFill>
              <a:srgbClr val="FF0000"/>
            </a:solidFill>
          </a:ln>
        </p:spPr>
        <p:txBody>
          <a:bodyPr>
            <a:normAutofit fontScale="62500" lnSpcReduction="20000"/>
          </a:bodyPr>
          <a:lstStyle/>
          <a:p>
            <a:pPr algn="ctr">
              <a:buNone/>
            </a:pPr>
            <a:r>
              <a:rPr lang="it-IT" dirty="0">
                <a:solidFill>
                  <a:srgbClr val="002060"/>
                </a:solidFill>
              </a:rPr>
              <a:t>Il </a:t>
            </a:r>
            <a:r>
              <a:rPr lang="it-IT" b="1" dirty="0">
                <a:solidFill>
                  <a:srgbClr val="002060"/>
                </a:solidFill>
              </a:rPr>
              <a:t>PTOF</a:t>
            </a:r>
            <a:r>
              <a:rPr lang="it-IT" dirty="0">
                <a:solidFill>
                  <a:srgbClr val="002060"/>
                </a:solidFill>
              </a:rPr>
              <a:t> fa riferimento alle priorità, ai traguardi e agli obiettivi individuati dal Rapporto di </a:t>
            </a:r>
          </a:p>
          <a:p>
            <a:pPr algn="ctr">
              <a:buNone/>
            </a:pPr>
            <a:r>
              <a:rPr lang="it-IT" dirty="0">
                <a:solidFill>
                  <a:srgbClr val="002060"/>
                </a:solidFill>
              </a:rPr>
              <a:t>autovalutazione </a:t>
            </a:r>
            <a:r>
              <a:rPr lang="it-IT" b="1" dirty="0">
                <a:solidFill>
                  <a:srgbClr val="002060"/>
                </a:solidFill>
              </a:rPr>
              <a:t>RAV</a:t>
            </a:r>
            <a:r>
              <a:rPr lang="it-IT" dirty="0">
                <a:solidFill>
                  <a:srgbClr val="002060"/>
                </a:solidFill>
              </a:rPr>
              <a:t> e dal conseguente Piano di miglioramento </a:t>
            </a:r>
            <a:r>
              <a:rPr lang="it-IT" b="1" dirty="0" err="1">
                <a:solidFill>
                  <a:srgbClr val="002060"/>
                </a:solidFill>
              </a:rPr>
              <a:t>PdM</a:t>
            </a:r>
            <a:r>
              <a:rPr lang="it-IT" dirty="0">
                <a:solidFill>
                  <a:srgbClr val="002060"/>
                </a:solidFill>
              </a:rPr>
              <a:t>. </a:t>
            </a:r>
          </a:p>
          <a:p>
            <a:pPr>
              <a:buNone/>
            </a:pPr>
            <a:r>
              <a:rPr lang="it-IT" dirty="0">
                <a:solidFill>
                  <a:srgbClr val="002060"/>
                </a:solidFill>
              </a:rPr>
              <a:t> </a:t>
            </a:r>
          </a:p>
          <a:p>
            <a:pPr>
              <a:buNone/>
            </a:pPr>
            <a:r>
              <a:rPr lang="it-IT" dirty="0">
                <a:solidFill>
                  <a:srgbClr val="002060"/>
                </a:solidFill>
              </a:rPr>
              <a:t>Nel definire  le attività per  il  recupero ed  il potenziamento del profitto si  terrà  conto </a:t>
            </a:r>
            <a:r>
              <a:rPr lang="it-IT" dirty="0" smtClean="0">
                <a:solidFill>
                  <a:srgbClr val="002060"/>
                </a:solidFill>
              </a:rPr>
              <a:t>dei risultati  </a:t>
            </a:r>
            <a:r>
              <a:rPr lang="it-IT" dirty="0">
                <a:solidFill>
                  <a:srgbClr val="002060"/>
                </a:solidFill>
              </a:rPr>
              <a:t>delle  rilevazioni  </a:t>
            </a:r>
            <a:r>
              <a:rPr lang="it-IT" b="1" dirty="0">
                <a:solidFill>
                  <a:srgbClr val="002060"/>
                </a:solidFill>
              </a:rPr>
              <a:t>INVALSI</a:t>
            </a:r>
            <a:r>
              <a:rPr lang="it-IT" dirty="0">
                <a:solidFill>
                  <a:srgbClr val="002060"/>
                </a:solidFill>
              </a:rPr>
              <a:t>  dell’ultimo  anno  scolastico  </a:t>
            </a:r>
            <a:r>
              <a:rPr lang="it-IT" dirty="0" smtClean="0">
                <a:solidFill>
                  <a:srgbClr val="002060"/>
                </a:solidFill>
              </a:rPr>
              <a:t>disponibile ed </a:t>
            </a:r>
            <a:r>
              <a:rPr lang="it-IT" dirty="0">
                <a:solidFill>
                  <a:srgbClr val="002060"/>
                </a:solidFill>
              </a:rPr>
              <a:t>in particolare dei seguenti aspetti:  </a:t>
            </a:r>
          </a:p>
          <a:p>
            <a:pPr>
              <a:buFont typeface="Wingdings" pitchFamily="2" charset="2"/>
              <a:buChar char="Ø"/>
            </a:pPr>
            <a:r>
              <a:rPr lang="it-IT" dirty="0">
                <a:solidFill>
                  <a:srgbClr val="002060"/>
                </a:solidFill>
              </a:rPr>
              <a:t>presenza di percentuali di non ammissione alla classe successiva nella scuola primaria </a:t>
            </a:r>
          </a:p>
          <a:p>
            <a:pPr>
              <a:buNone/>
            </a:pPr>
            <a:r>
              <a:rPr lang="it-IT" dirty="0">
                <a:solidFill>
                  <a:srgbClr val="002060"/>
                </a:solidFill>
              </a:rPr>
              <a:t>superiori ai benchmark nazionali di </a:t>
            </a:r>
            <a:r>
              <a:rPr lang="it-IT" dirty="0" smtClean="0">
                <a:solidFill>
                  <a:srgbClr val="002060"/>
                </a:solidFill>
              </a:rPr>
              <a:t>riferimento</a:t>
            </a:r>
          </a:p>
          <a:p>
            <a:pPr>
              <a:buFont typeface="Wingdings" pitchFamily="2" charset="2"/>
              <a:buChar char="Ø"/>
            </a:pPr>
            <a:r>
              <a:rPr lang="it-IT" dirty="0" smtClean="0">
                <a:solidFill>
                  <a:srgbClr val="002060"/>
                </a:solidFill>
              </a:rPr>
              <a:t>presenza  </a:t>
            </a:r>
            <a:r>
              <a:rPr lang="it-IT" dirty="0">
                <a:solidFill>
                  <a:srgbClr val="002060"/>
                </a:solidFill>
              </a:rPr>
              <a:t>di  risultati meno  soddisfacenti  nella  scuola  secondaria  di  1°  grado  rispetto </a:t>
            </a:r>
          </a:p>
          <a:p>
            <a:pPr>
              <a:buNone/>
            </a:pPr>
            <a:r>
              <a:rPr lang="it-IT" dirty="0">
                <a:solidFill>
                  <a:srgbClr val="002060"/>
                </a:solidFill>
              </a:rPr>
              <a:t>alla scuola primaria. </a:t>
            </a:r>
          </a:p>
          <a:p>
            <a:pPr>
              <a:buNone/>
            </a:pPr>
            <a:endParaRPr lang="it-IT" dirty="0">
              <a:solidFill>
                <a:srgbClr val="002060"/>
              </a:solidFill>
            </a:endParaRPr>
          </a:p>
          <a:p>
            <a:pPr algn="ctr">
              <a:buNone/>
            </a:pPr>
            <a:r>
              <a:rPr lang="it-IT" dirty="0">
                <a:solidFill>
                  <a:srgbClr val="002060"/>
                </a:solidFill>
              </a:rPr>
              <a:t>Si precisa  che  i dati  Invalsi  sono  relativi a misurazioni effettuate nelle  sole  classi 2^ e 5^ </a:t>
            </a:r>
            <a:r>
              <a:rPr lang="it-IT" dirty="0" smtClean="0">
                <a:solidFill>
                  <a:srgbClr val="002060"/>
                </a:solidFill>
              </a:rPr>
              <a:t> primaria </a:t>
            </a:r>
            <a:r>
              <a:rPr lang="it-IT" dirty="0">
                <a:solidFill>
                  <a:srgbClr val="002060"/>
                </a:solidFill>
              </a:rPr>
              <a:t>e </a:t>
            </a:r>
            <a:r>
              <a:rPr lang="it-IT" dirty="0" smtClean="0">
                <a:solidFill>
                  <a:srgbClr val="002060"/>
                </a:solidFill>
              </a:rPr>
              <a:t>3^ secondaria </a:t>
            </a:r>
            <a:r>
              <a:rPr lang="it-IT" dirty="0">
                <a:solidFill>
                  <a:srgbClr val="002060"/>
                </a:solidFill>
              </a:rPr>
              <a:t>di 1° </a:t>
            </a:r>
            <a:r>
              <a:rPr lang="it-IT" dirty="0" smtClean="0">
                <a:solidFill>
                  <a:srgbClr val="002060"/>
                </a:solidFill>
              </a:rPr>
              <a:t>grado</a:t>
            </a:r>
            <a:endParaRPr lang="it-IT" dirty="0">
              <a:solidFill>
                <a:srgbClr val="002060"/>
              </a:solidFill>
            </a:endParaRPr>
          </a:p>
          <a:p>
            <a:pPr>
              <a:buNone/>
            </a:pPr>
            <a:endParaRPr lang="it-IT" dirty="0">
              <a:solidFill>
                <a:srgbClr val="002060"/>
              </a:solidFill>
            </a:endParaRPr>
          </a:p>
          <a:p>
            <a:pPr algn="ctr">
              <a:buNone/>
            </a:pPr>
            <a:r>
              <a:rPr lang="it-IT" b="1" dirty="0">
                <a:solidFill>
                  <a:srgbClr val="002060"/>
                </a:solidFill>
              </a:rPr>
              <a:t>Anche le verifiche parallele per classe sono un indice di </a:t>
            </a:r>
            <a:r>
              <a:rPr lang="it-IT" b="1" dirty="0" smtClean="0">
                <a:solidFill>
                  <a:srgbClr val="002060"/>
                </a:solidFill>
              </a:rPr>
              <a:t>autovalutazione</a:t>
            </a:r>
            <a:endParaRPr lang="it-IT" b="1" dirty="0">
              <a:solidFill>
                <a:srgbClr val="002060"/>
              </a:solidFill>
            </a:endParaRPr>
          </a:p>
        </p:txBody>
      </p:sp>
    </p:spTree>
    <p:extLst>
      <p:ext uri="{BB962C8B-B14F-4D97-AF65-F5344CB8AC3E}">
        <p14:creationId xmlns:p14="http://schemas.microsoft.com/office/powerpoint/2010/main" val="28286966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asellaDiTesto 1"/>
          <p:cNvSpPr txBox="1"/>
          <p:nvPr/>
        </p:nvSpPr>
        <p:spPr>
          <a:xfrm>
            <a:off x="232011" y="5847675"/>
            <a:ext cx="11723427" cy="769441"/>
          </a:xfrm>
          <a:prstGeom prst="rect">
            <a:avLst/>
          </a:prstGeom>
          <a:noFill/>
        </p:spPr>
        <p:txBody>
          <a:bodyPr wrap="square" rtlCol="0">
            <a:spAutoFit/>
          </a:bodyPr>
          <a:lstStyle/>
          <a:p>
            <a:pPr algn="ctr"/>
            <a:r>
              <a:rPr lang="it-IT" sz="4400" b="1" u="sng" dirty="0" smtClean="0">
                <a:solidFill>
                  <a:srgbClr val="C00000"/>
                </a:solidFill>
                <a:latin typeface="Times New Roman" panose="02020603050405020304" pitchFamily="18" charset="0"/>
                <a:cs typeface="Times New Roman" panose="02020603050405020304" pitchFamily="18" charset="0"/>
              </a:rPr>
              <a:t>GRAZIE PER L’ATTENZIONE!!</a:t>
            </a:r>
            <a:endParaRPr lang="it-IT" sz="4400" b="1" u="sng" dirty="0">
              <a:solidFill>
                <a:srgbClr val="C00000"/>
              </a:solidFill>
              <a:latin typeface="Times New Roman" panose="02020603050405020304" pitchFamily="18" charset="0"/>
              <a:cs typeface="Times New Roman" panose="02020603050405020304" pitchFamily="18" charset="0"/>
            </a:endParaRPr>
          </a:p>
        </p:txBody>
      </p:sp>
      <p:sp>
        <p:nvSpPr>
          <p:cNvPr id="5" name="CasellaDiTesto 2"/>
          <p:cNvSpPr txBox="1">
            <a:spLocks noChangeArrowheads="1"/>
          </p:cNvSpPr>
          <p:nvPr/>
        </p:nvSpPr>
        <p:spPr bwMode="auto">
          <a:xfrm>
            <a:off x="232012" y="205248"/>
            <a:ext cx="11723427" cy="233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it-IT" i="1" dirty="0">
                <a:latin typeface="Corbel" pitchFamily="34" charset="0"/>
              </a:rPr>
              <a:t> </a:t>
            </a:r>
            <a:endParaRPr lang="it-IT" dirty="0">
              <a:latin typeface="Corbel" pitchFamily="34" charset="0"/>
            </a:endParaRPr>
          </a:p>
          <a:p>
            <a:pPr eaLnBrk="1" hangingPunct="1"/>
            <a:r>
              <a:rPr lang="it-IT" sz="2400" b="1" dirty="0" smtClean="0">
                <a:solidFill>
                  <a:schemeClr val="bg1"/>
                </a:solidFill>
                <a:latin typeface="Times New Roman" pitchFamily="18" charset="0"/>
                <a:cs typeface="Times New Roman" pitchFamily="18" charset="0"/>
              </a:rPr>
              <a:t>…di </a:t>
            </a:r>
            <a:r>
              <a:rPr lang="it-IT" sz="2400" b="1" dirty="0">
                <a:solidFill>
                  <a:schemeClr val="bg1"/>
                </a:solidFill>
                <a:latin typeface="Times New Roman" pitchFamily="18" charset="0"/>
                <a:cs typeface="Times New Roman" pitchFamily="18" charset="0"/>
              </a:rPr>
              <a:t>solito i ragazzi pensano che se prendono brutti voti il problema è solo loro. Ma non è vero. Il fatto è che quando un alunno prende un brutto voto è come se lo prendesse anche l’insegnante. E anche il preside. E tutta la scuola e tutta la città e tutto lo Stato. E non dimentichiamo i genitori. Un brutto voto per un alunno è un brutto voto per tutti</a:t>
            </a:r>
            <a:r>
              <a:rPr lang="it-IT" sz="2400" b="1" dirty="0" smtClean="0">
                <a:solidFill>
                  <a:schemeClr val="bg1"/>
                </a:solidFill>
                <a:latin typeface="Times New Roman" pitchFamily="18" charset="0"/>
                <a:cs typeface="Times New Roman" pitchFamily="18" charset="0"/>
              </a:rPr>
              <a:t>.</a:t>
            </a:r>
          </a:p>
          <a:p>
            <a:pPr eaLnBrk="1" hangingPunct="1"/>
            <a:endParaRPr lang="it-IT" sz="800" b="1" dirty="0">
              <a:solidFill>
                <a:schemeClr val="bg1"/>
              </a:solidFill>
              <a:latin typeface="Times New Roman" pitchFamily="18" charset="0"/>
              <a:cs typeface="Times New Roman" pitchFamily="18" charset="0"/>
            </a:endParaRPr>
          </a:p>
          <a:p>
            <a:pPr algn="r" eaLnBrk="1" hangingPunct="1"/>
            <a:r>
              <a:rPr lang="it-IT" sz="2400" b="1" dirty="0" err="1">
                <a:solidFill>
                  <a:schemeClr val="bg1"/>
                </a:solidFill>
                <a:latin typeface="Times New Roman" pitchFamily="18" charset="0"/>
                <a:cs typeface="Times New Roman" pitchFamily="18" charset="0"/>
              </a:rPr>
              <a:t>Andrews</a:t>
            </a:r>
            <a:r>
              <a:rPr lang="it-IT" sz="2400" b="1" dirty="0">
                <a:solidFill>
                  <a:schemeClr val="bg1"/>
                </a:solidFill>
                <a:latin typeface="Times New Roman" pitchFamily="18" charset="0"/>
                <a:cs typeface="Times New Roman" pitchFamily="18" charset="0"/>
              </a:rPr>
              <a:t> </a:t>
            </a:r>
            <a:r>
              <a:rPr lang="it-IT" sz="2400" b="1" dirty="0" err="1" smtClean="0">
                <a:solidFill>
                  <a:schemeClr val="bg1"/>
                </a:solidFill>
                <a:latin typeface="Times New Roman" pitchFamily="18" charset="0"/>
                <a:cs typeface="Times New Roman" pitchFamily="18" charset="0"/>
              </a:rPr>
              <a:t>Clements</a:t>
            </a:r>
            <a:r>
              <a:rPr lang="it-IT" sz="2400" b="1" dirty="0" smtClean="0">
                <a:solidFill>
                  <a:schemeClr val="bg1"/>
                </a:solidFill>
                <a:latin typeface="Times New Roman" pitchFamily="18" charset="0"/>
                <a:cs typeface="Times New Roman" pitchFamily="18" charset="0"/>
              </a:rPr>
              <a:t>,  </a:t>
            </a:r>
            <a:r>
              <a:rPr lang="it-IT" sz="2400" b="1" dirty="0">
                <a:solidFill>
                  <a:schemeClr val="bg1"/>
                </a:solidFill>
                <a:latin typeface="Times New Roman" pitchFamily="18" charset="0"/>
                <a:cs typeface="Times New Roman" pitchFamily="18" charset="0"/>
              </a:rPr>
              <a:t>La pagella</a:t>
            </a:r>
          </a:p>
        </p:txBody>
      </p:sp>
      <p:pic>
        <p:nvPicPr>
          <p:cNvPr id="13314" name="Picture 2" descr="Visualizza immagine di orig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331" y="2279174"/>
            <a:ext cx="6864824" cy="347296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Visualizza immagine di ori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542" y="3043450"/>
            <a:ext cx="3125339" cy="2708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180438"/>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Risultati immagini per competenze chiave di cittadinanz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472" y="1364777"/>
            <a:ext cx="11941797" cy="5377217"/>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p:cNvSpPr>
            <a:spLocks noGrp="1"/>
          </p:cNvSpPr>
          <p:nvPr>
            <p:ph type="title"/>
          </p:nvPr>
        </p:nvSpPr>
        <p:spPr>
          <a:xfrm>
            <a:off x="136471" y="132785"/>
            <a:ext cx="11955445" cy="803410"/>
          </a:xfrm>
        </p:spPr>
        <p:txBody>
          <a:bodyPr>
            <a:normAutofit fontScale="90000"/>
          </a:bodyPr>
          <a:lstStyle/>
          <a:p>
            <a:pPr algn="ctr"/>
            <a:r>
              <a:rPr lang="it-IT" sz="1800" b="1" i="1" dirty="0" smtClean="0">
                <a:solidFill>
                  <a:schemeClr val="bg1"/>
                </a:solidFill>
                <a:latin typeface="Times New Roman" panose="02020603050405020304" pitchFamily="18" charset="0"/>
                <a:cs typeface="Times New Roman" panose="02020603050405020304" pitchFamily="18" charset="0"/>
              </a:rPr>
              <a:t>In relazione alle Raccomandazioni del Parlamento Europeo e del Consiglio Europeo del 18 Dicembre 2006</a:t>
            </a:r>
            <a:r>
              <a:rPr lang="it-IT" sz="3200" b="1" dirty="0" smtClean="0">
                <a:solidFill>
                  <a:schemeClr val="bg1"/>
                </a:solidFill>
                <a:latin typeface="Times New Roman" panose="02020603050405020304" pitchFamily="18" charset="0"/>
                <a:cs typeface="Times New Roman" panose="02020603050405020304" pitchFamily="18" charset="0"/>
              </a:rPr>
              <a:t/>
            </a:r>
            <a:br>
              <a:rPr lang="it-IT" sz="3200" b="1" dirty="0" smtClean="0">
                <a:solidFill>
                  <a:schemeClr val="bg1"/>
                </a:solidFill>
                <a:latin typeface="Times New Roman" panose="02020603050405020304" pitchFamily="18" charset="0"/>
                <a:cs typeface="Times New Roman" panose="02020603050405020304" pitchFamily="18" charset="0"/>
              </a:rPr>
            </a:br>
            <a:r>
              <a:rPr lang="it-IT" sz="3200" b="1" dirty="0" smtClean="0">
                <a:solidFill>
                  <a:schemeClr val="bg1"/>
                </a:solidFill>
                <a:latin typeface="Times New Roman" panose="02020603050405020304" pitchFamily="18" charset="0"/>
                <a:cs typeface="Times New Roman" panose="02020603050405020304" pitchFamily="18" charset="0"/>
              </a:rPr>
              <a:t>COMPETENZE CHIAVE EUROPEE E DI CITTADINANZA</a:t>
            </a:r>
            <a:r>
              <a:rPr lang="it-IT" sz="3200" dirty="0" smtClean="0">
                <a:solidFill>
                  <a:schemeClr val="accent1"/>
                </a:solidFill>
                <a:latin typeface="Times New Roman" panose="02020603050405020304" pitchFamily="18" charset="0"/>
                <a:cs typeface="Times New Roman" panose="02020603050405020304" pitchFamily="18" charset="0"/>
              </a:rPr>
              <a:t/>
            </a:r>
            <a:br>
              <a:rPr lang="it-IT" sz="3200" dirty="0" smtClean="0">
                <a:solidFill>
                  <a:schemeClr val="accent1"/>
                </a:solidFill>
                <a:latin typeface="Times New Roman" panose="02020603050405020304" pitchFamily="18" charset="0"/>
                <a:cs typeface="Times New Roman" panose="02020603050405020304" pitchFamily="18" charset="0"/>
              </a:rPr>
            </a:br>
            <a:endParaRPr lang="it-IT" sz="3200" dirty="0">
              <a:solidFill>
                <a:schemeClr val="accent1"/>
              </a:solidFill>
              <a:latin typeface="Times New Roman" panose="02020603050405020304" pitchFamily="18" charset="0"/>
              <a:cs typeface="Times New Roman" panose="02020603050405020304" pitchFamily="18" charset="0"/>
            </a:endParaRPr>
          </a:p>
        </p:txBody>
      </p:sp>
      <p:sp>
        <p:nvSpPr>
          <p:cNvPr id="4" name="Rettangolo 3"/>
          <p:cNvSpPr/>
          <p:nvPr/>
        </p:nvSpPr>
        <p:spPr>
          <a:xfrm>
            <a:off x="150125" y="1181859"/>
            <a:ext cx="4380932" cy="1908215"/>
          </a:xfrm>
          <a:prstGeom prst="rect">
            <a:avLst/>
          </a:prstGeom>
          <a:solidFill>
            <a:srgbClr val="FFFF00"/>
          </a:solidFill>
          <a:ln>
            <a:solidFill>
              <a:srgbClr val="C00000"/>
            </a:solidFill>
          </a:ln>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it-IT" sz="2000" b="1" cap="none" spc="50" dirty="0" smtClean="0">
                <a:ln w="11430"/>
                <a:solidFill>
                  <a:srgbClr val="C00000"/>
                </a:solidFill>
              </a:rPr>
              <a:t>IMPARARE AD IMPARARE </a:t>
            </a:r>
          </a:p>
          <a:p>
            <a:pPr marL="285750" lvl="0" indent="-285750" algn="just">
              <a:buFont typeface="Wingdings" pitchFamily="2" charset="2"/>
              <a:buChar char="Ø"/>
            </a:pPr>
            <a:r>
              <a:rPr lang="it-IT" sz="1400" b="1" dirty="0" smtClean="0">
                <a:solidFill>
                  <a:prstClr val="black"/>
                </a:solidFill>
                <a:latin typeface="Times New Roman" panose="02020603050405020304" pitchFamily="18" charset="0"/>
                <a:cs typeface="Times New Roman" panose="02020603050405020304" pitchFamily="18" charset="0"/>
              </a:rPr>
              <a:t>favorire </a:t>
            </a:r>
            <a:r>
              <a:rPr lang="it-IT" sz="1400" b="1" dirty="0">
                <a:solidFill>
                  <a:prstClr val="black"/>
                </a:solidFill>
                <a:latin typeface="Times New Roman" panose="02020603050405020304" pitchFamily="18" charset="0"/>
                <a:cs typeface="Times New Roman" panose="02020603050405020304" pitchFamily="18" charset="0"/>
              </a:rPr>
              <a:t>la motivazione e la disponibilità ad </a:t>
            </a:r>
            <a:r>
              <a:rPr lang="it-IT" sz="1400" b="1" dirty="0" smtClean="0">
                <a:solidFill>
                  <a:prstClr val="black"/>
                </a:solidFill>
                <a:latin typeface="Times New Roman" panose="02020603050405020304" pitchFamily="18" charset="0"/>
                <a:cs typeface="Times New Roman" panose="02020603050405020304" pitchFamily="18" charset="0"/>
              </a:rPr>
              <a:t>apprendere, attraverso problematiche </a:t>
            </a:r>
            <a:r>
              <a:rPr lang="it-IT" sz="1400" b="1" dirty="0">
                <a:solidFill>
                  <a:prstClr val="black"/>
                </a:solidFill>
                <a:latin typeface="Times New Roman" panose="02020603050405020304" pitchFamily="18" charset="0"/>
                <a:cs typeface="Times New Roman" panose="02020603050405020304" pitchFamily="18" charset="0"/>
              </a:rPr>
              <a:t>che “simulino” o “evochino” situazioni </a:t>
            </a:r>
            <a:r>
              <a:rPr lang="it-IT" sz="1400" b="1" dirty="0" smtClean="0">
                <a:solidFill>
                  <a:prstClr val="black"/>
                </a:solidFill>
                <a:latin typeface="Times New Roman" panose="02020603050405020304" pitchFamily="18" charset="0"/>
                <a:cs typeface="Times New Roman" panose="02020603050405020304" pitchFamily="18" charset="0"/>
              </a:rPr>
              <a:t>reali</a:t>
            </a:r>
          </a:p>
          <a:p>
            <a:pPr marL="285750" lvl="0" indent="-285750" algn="just">
              <a:buFont typeface="Wingdings" pitchFamily="2" charset="2"/>
              <a:buChar char="Ø"/>
            </a:pPr>
            <a:r>
              <a:rPr lang="it-IT" sz="1400" b="1" dirty="0">
                <a:solidFill>
                  <a:prstClr val="black"/>
                </a:solidFill>
                <a:latin typeface="Times New Roman" panose="02020603050405020304" pitchFamily="18" charset="0"/>
                <a:cs typeface="Times New Roman" panose="02020603050405020304" pitchFamily="18" charset="0"/>
              </a:rPr>
              <a:t>o</a:t>
            </a:r>
            <a:r>
              <a:rPr lang="it-IT" sz="1400" b="1" dirty="0" smtClean="0">
                <a:solidFill>
                  <a:prstClr val="black"/>
                </a:solidFill>
                <a:latin typeface="Times New Roman" panose="02020603050405020304" pitchFamily="18" charset="0"/>
                <a:cs typeface="Times New Roman" panose="02020603050405020304" pitchFamily="18" charset="0"/>
              </a:rPr>
              <a:t>ttimizzare </a:t>
            </a:r>
            <a:r>
              <a:rPr lang="it-IT" sz="1400" b="1" dirty="0">
                <a:solidFill>
                  <a:prstClr val="black"/>
                </a:solidFill>
                <a:latin typeface="Times New Roman" panose="02020603050405020304" pitchFamily="18" charset="0"/>
                <a:cs typeface="Times New Roman" panose="02020603050405020304" pitchFamily="18" charset="0"/>
              </a:rPr>
              <a:t>le tecniche di apprendimento </a:t>
            </a:r>
            <a:r>
              <a:rPr lang="it-IT" sz="1400" b="1" dirty="0" smtClean="0">
                <a:solidFill>
                  <a:prstClr val="black"/>
                </a:solidFill>
                <a:latin typeface="Times New Roman" panose="02020603050405020304" pitchFamily="18" charset="0"/>
                <a:cs typeface="Times New Roman" panose="02020603050405020304" pitchFamily="18" charset="0"/>
              </a:rPr>
              <a:t>attraverso l’utilizzo consapevole del libro </a:t>
            </a:r>
            <a:r>
              <a:rPr lang="it-IT" sz="1400" b="1" dirty="0">
                <a:solidFill>
                  <a:prstClr val="black"/>
                </a:solidFill>
                <a:latin typeface="Times New Roman" panose="02020603050405020304" pitchFamily="18" charset="0"/>
                <a:cs typeface="Times New Roman" panose="02020603050405020304" pitchFamily="18" charset="0"/>
              </a:rPr>
              <a:t>di testo, </a:t>
            </a:r>
            <a:r>
              <a:rPr lang="it-IT" sz="1400" b="1" dirty="0" smtClean="0">
                <a:solidFill>
                  <a:prstClr val="black"/>
                </a:solidFill>
                <a:latin typeface="Times New Roman" panose="02020603050405020304" pitchFamily="18" charset="0"/>
                <a:cs typeface="Times New Roman" panose="02020603050405020304" pitchFamily="18" charset="0"/>
              </a:rPr>
              <a:t>la produzione di </a:t>
            </a:r>
            <a:r>
              <a:rPr lang="it-IT" sz="1400" b="1" dirty="0">
                <a:solidFill>
                  <a:prstClr val="black"/>
                </a:solidFill>
                <a:latin typeface="Times New Roman" panose="02020603050405020304" pitchFamily="18" charset="0"/>
                <a:cs typeface="Times New Roman" panose="02020603050405020304" pitchFamily="18" charset="0"/>
              </a:rPr>
              <a:t>schemi e </a:t>
            </a:r>
            <a:r>
              <a:rPr lang="it-IT" sz="1400" b="1" dirty="0" smtClean="0">
                <a:solidFill>
                  <a:prstClr val="black"/>
                </a:solidFill>
                <a:latin typeface="Times New Roman" panose="02020603050405020304" pitchFamily="18" charset="0"/>
                <a:cs typeface="Times New Roman" panose="02020603050405020304" pitchFamily="18" charset="0"/>
              </a:rPr>
              <a:t>di mappe concettuali</a:t>
            </a:r>
          </a:p>
          <a:p>
            <a:pPr marL="285750" lvl="0" indent="-285750" algn="just">
              <a:buFont typeface="Wingdings" pitchFamily="2" charset="2"/>
              <a:buChar char="Ø"/>
            </a:pPr>
            <a:r>
              <a:rPr lang="it-IT" sz="1400" b="1" dirty="0">
                <a:solidFill>
                  <a:prstClr val="black"/>
                </a:solidFill>
                <a:latin typeface="Times New Roman" panose="02020603050405020304" pitchFamily="18" charset="0"/>
                <a:cs typeface="Times New Roman" panose="02020603050405020304" pitchFamily="18" charset="0"/>
              </a:rPr>
              <a:t>r</a:t>
            </a:r>
            <a:r>
              <a:rPr lang="it-IT" sz="1400" b="1" dirty="0" smtClean="0">
                <a:solidFill>
                  <a:prstClr val="black"/>
                </a:solidFill>
                <a:latin typeface="Times New Roman" panose="02020603050405020304" pitchFamily="18" charset="0"/>
                <a:cs typeface="Times New Roman" panose="02020603050405020304" pitchFamily="18" charset="0"/>
              </a:rPr>
              <a:t>iflettere </a:t>
            </a:r>
            <a:r>
              <a:rPr lang="it-IT" sz="1400" b="1" dirty="0">
                <a:solidFill>
                  <a:prstClr val="black"/>
                </a:solidFill>
                <a:latin typeface="Times New Roman" panose="02020603050405020304" pitchFamily="18" charset="0"/>
                <a:cs typeface="Times New Roman" panose="02020603050405020304" pitchFamily="18" charset="0"/>
              </a:rPr>
              <a:t>sul proprio processo di apprendimento</a:t>
            </a:r>
            <a:r>
              <a:rPr lang="it-IT" sz="1400" b="1" dirty="0" smtClean="0">
                <a:solidFill>
                  <a:prstClr val="black"/>
                </a:solidFill>
                <a:latin typeface="Times New Roman" panose="02020603050405020304" pitchFamily="18" charset="0"/>
                <a:cs typeface="Times New Roman" panose="02020603050405020304" pitchFamily="18" charset="0"/>
              </a:rPr>
              <a:t>.</a:t>
            </a:r>
            <a:endParaRPr lang="it-IT" sz="1400" b="1" dirty="0">
              <a:solidFill>
                <a:prstClr val="black"/>
              </a:solidFill>
              <a:latin typeface="Times New Roman" panose="02020603050405020304" pitchFamily="18" charset="0"/>
              <a:cs typeface="Times New Roman" panose="02020603050405020304" pitchFamily="18" charset="0"/>
            </a:endParaRPr>
          </a:p>
        </p:txBody>
      </p:sp>
      <p:sp>
        <p:nvSpPr>
          <p:cNvPr id="5" name="Rettangolo 4"/>
          <p:cNvSpPr/>
          <p:nvPr/>
        </p:nvSpPr>
        <p:spPr>
          <a:xfrm>
            <a:off x="5827595" y="998586"/>
            <a:ext cx="6250674" cy="1908215"/>
          </a:xfrm>
          <a:prstGeom prst="rect">
            <a:avLst/>
          </a:prstGeom>
          <a:solidFill>
            <a:srgbClr val="FFFF00"/>
          </a:solidFill>
          <a:ln>
            <a:solidFill>
              <a:srgbClr val="C00000"/>
            </a:solidFill>
          </a:ln>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it-IT" sz="2000" b="1" spc="50" dirty="0" smtClean="0">
                <a:ln w="11430"/>
                <a:solidFill>
                  <a:srgbClr val="C00000"/>
                </a:solidFill>
              </a:rPr>
              <a:t>COLLABORARE E </a:t>
            </a:r>
            <a:r>
              <a:rPr lang="it-IT" sz="2000" b="1" cap="none" spc="50" dirty="0" smtClean="0">
                <a:ln w="11430"/>
                <a:solidFill>
                  <a:srgbClr val="C00000"/>
                </a:solidFill>
              </a:rPr>
              <a:t>PARTECIPARE</a:t>
            </a:r>
          </a:p>
          <a:p>
            <a:pPr marL="285750" indent="-285750">
              <a:buFont typeface="Wingdings" pitchFamily="2" charset="2"/>
              <a:buChar char="Ø"/>
            </a:pPr>
            <a:r>
              <a:rPr lang="it-IT" sz="1400" b="1" dirty="0">
                <a:latin typeface="Times New Roman" panose="02020603050405020304" pitchFamily="18" charset="0"/>
                <a:cs typeface="Times New Roman" panose="02020603050405020304" pitchFamily="18" charset="0"/>
              </a:rPr>
              <a:t>f</a:t>
            </a:r>
            <a:r>
              <a:rPr lang="it-IT" sz="1400" b="1" dirty="0" smtClean="0">
                <a:latin typeface="Times New Roman" panose="02020603050405020304" pitchFamily="18" charset="0"/>
                <a:cs typeface="Times New Roman" panose="02020603050405020304" pitchFamily="18" charset="0"/>
              </a:rPr>
              <a:t>avorire </a:t>
            </a:r>
            <a:r>
              <a:rPr lang="it-IT" sz="1400" b="1" dirty="0">
                <a:latin typeface="Times New Roman" panose="02020603050405020304" pitchFamily="18" charset="0"/>
                <a:cs typeface="Times New Roman" panose="02020603050405020304" pitchFamily="18" charset="0"/>
              </a:rPr>
              <a:t>il lavoro a gruppi e l’apprendimento tra </a:t>
            </a:r>
            <a:r>
              <a:rPr lang="it-IT" sz="1400" b="1" dirty="0" smtClean="0">
                <a:latin typeface="Times New Roman" panose="02020603050405020304" pitchFamily="18" charset="0"/>
                <a:cs typeface="Times New Roman" panose="02020603050405020304" pitchFamily="18" charset="0"/>
              </a:rPr>
              <a:t>pari</a:t>
            </a:r>
          </a:p>
          <a:p>
            <a:pPr marL="285750" indent="-285750">
              <a:buFont typeface="Wingdings" pitchFamily="2" charset="2"/>
              <a:buChar char="Ø"/>
            </a:pPr>
            <a:r>
              <a:rPr lang="it-IT" sz="1400" b="1" dirty="0">
                <a:latin typeface="Times New Roman" panose="02020603050405020304" pitchFamily="18" charset="0"/>
                <a:cs typeface="Times New Roman" panose="02020603050405020304" pitchFamily="18" charset="0"/>
              </a:rPr>
              <a:t>i</a:t>
            </a:r>
            <a:r>
              <a:rPr lang="it-IT" sz="1400" b="1" dirty="0" smtClean="0">
                <a:latin typeface="Times New Roman" panose="02020603050405020304" pitchFamily="18" charset="0"/>
                <a:cs typeface="Times New Roman" panose="02020603050405020304" pitchFamily="18" charset="0"/>
              </a:rPr>
              <a:t>ncentivare </a:t>
            </a:r>
            <a:r>
              <a:rPr lang="it-IT" sz="1400" b="1" dirty="0">
                <a:latin typeface="Times New Roman" panose="02020603050405020304" pitchFamily="18" charset="0"/>
                <a:cs typeface="Times New Roman" panose="02020603050405020304" pitchFamily="18" charset="0"/>
              </a:rPr>
              <a:t>forme di supporto di alunni in </a:t>
            </a:r>
            <a:r>
              <a:rPr lang="it-IT" sz="1400" b="1" dirty="0" smtClean="0">
                <a:latin typeface="Times New Roman" panose="02020603050405020304" pitchFamily="18" charset="0"/>
                <a:cs typeface="Times New Roman" panose="02020603050405020304" pitchFamily="18" charset="0"/>
              </a:rPr>
              <a:t>difficoltà</a:t>
            </a:r>
            <a:endParaRPr lang="it-IT" sz="1400" b="1" dirty="0">
              <a:latin typeface="Times New Roman" panose="02020603050405020304" pitchFamily="18" charset="0"/>
              <a:cs typeface="Times New Roman" panose="02020603050405020304" pitchFamily="18" charset="0"/>
            </a:endParaRPr>
          </a:p>
          <a:p>
            <a:pPr marL="285750" indent="-285750">
              <a:buFont typeface="Wingdings" pitchFamily="2" charset="2"/>
              <a:buChar char="Ø"/>
            </a:pPr>
            <a:r>
              <a:rPr lang="it-IT" sz="1400" b="1" dirty="0">
                <a:latin typeface="Times New Roman" panose="02020603050405020304" pitchFamily="18" charset="0"/>
                <a:cs typeface="Times New Roman" panose="02020603050405020304" pitchFamily="18" charset="0"/>
              </a:rPr>
              <a:t>o</a:t>
            </a:r>
            <a:r>
              <a:rPr lang="it-IT" sz="1400" b="1" dirty="0" smtClean="0">
                <a:latin typeface="Times New Roman" panose="02020603050405020304" pitchFamily="18" charset="0"/>
                <a:cs typeface="Times New Roman" panose="02020603050405020304" pitchFamily="18" charset="0"/>
              </a:rPr>
              <a:t>rganizzare </a:t>
            </a:r>
            <a:r>
              <a:rPr lang="it-IT" sz="1400" b="1" dirty="0">
                <a:latin typeface="Times New Roman" panose="02020603050405020304" pitchFamily="18" charset="0"/>
                <a:cs typeface="Times New Roman" panose="02020603050405020304" pitchFamily="18" charset="0"/>
              </a:rPr>
              <a:t>l’attività </a:t>
            </a:r>
            <a:r>
              <a:rPr lang="it-IT" sz="1400" b="1" dirty="0" smtClean="0">
                <a:latin typeface="Times New Roman" panose="02020603050405020304" pitchFamily="18" charset="0"/>
                <a:cs typeface="Times New Roman" panose="02020603050405020304" pitchFamily="18" charset="0"/>
              </a:rPr>
              <a:t>didattica coinvolgendo attivamente tutti </a:t>
            </a:r>
            <a:r>
              <a:rPr lang="it-IT" sz="1400" b="1" dirty="0">
                <a:latin typeface="Times New Roman" panose="02020603050405020304" pitchFamily="18" charset="0"/>
                <a:cs typeface="Times New Roman" panose="02020603050405020304" pitchFamily="18" charset="0"/>
              </a:rPr>
              <a:t>gli </a:t>
            </a:r>
            <a:r>
              <a:rPr lang="it-IT" sz="1400" b="1" dirty="0" smtClean="0">
                <a:latin typeface="Times New Roman" panose="02020603050405020304" pitchFamily="18" charset="0"/>
                <a:cs typeface="Times New Roman" panose="02020603050405020304" pitchFamily="18" charset="0"/>
              </a:rPr>
              <a:t>studenti</a:t>
            </a:r>
            <a:endParaRPr lang="it-IT" sz="1400" b="1" dirty="0">
              <a:latin typeface="Times New Roman" panose="02020603050405020304" pitchFamily="18" charset="0"/>
              <a:cs typeface="Times New Roman" panose="02020603050405020304" pitchFamily="18" charset="0"/>
            </a:endParaRPr>
          </a:p>
          <a:p>
            <a:pPr marL="285750" indent="-285750">
              <a:buFont typeface="Wingdings" pitchFamily="2" charset="2"/>
              <a:buChar char="Ø"/>
            </a:pPr>
            <a:r>
              <a:rPr lang="it-IT" sz="1400" b="1" dirty="0">
                <a:latin typeface="Times New Roman" panose="02020603050405020304" pitchFamily="18" charset="0"/>
                <a:cs typeface="Times New Roman" panose="02020603050405020304" pitchFamily="18" charset="0"/>
              </a:rPr>
              <a:t>a</a:t>
            </a:r>
            <a:r>
              <a:rPr lang="it-IT" sz="1400" b="1" dirty="0" smtClean="0">
                <a:latin typeface="Times New Roman" panose="02020603050405020304" pitchFamily="18" charset="0"/>
                <a:cs typeface="Times New Roman" panose="02020603050405020304" pitchFamily="18" charset="0"/>
              </a:rPr>
              <a:t>lternare </a:t>
            </a:r>
            <a:r>
              <a:rPr lang="it-IT" sz="1400" b="1" dirty="0">
                <a:latin typeface="Times New Roman" panose="02020603050405020304" pitchFamily="18" charset="0"/>
                <a:cs typeface="Times New Roman" panose="02020603050405020304" pitchFamily="18" charset="0"/>
              </a:rPr>
              <a:t>alla lezione frontale l’attività di laboratorio, </a:t>
            </a:r>
            <a:r>
              <a:rPr lang="it-IT" sz="1400" b="1" dirty="0" smtClean="0">
                <a:latin typeface="Times New Roman" panose="02020603050405020304" pitchFamily="18" charset="0"/>
                <a:cs typeface="Times New Roman" panose="02020603050405020304" pitchFamily="18" charset="0"/>
              </a:rPr>
              <a:t>inteso </a:t>
            </a:r>
            <a:r>
              <a:rPr lang="it-IT" sz="1400" b="1" dirty="0">
                <a:latin typeface="Times New Roman" panose="02020603050405020304" pitchFamily="18" charset="0"/>
                <a:cs typeface="Times New Roman" panose="02020603050405020304" pitchFamily="18" charset="0"/>
              </a:rPr>
              <a:t>non come luogo fisico ma “</a:t>
            </a:r>
            <a:r>
              <a:rPr lang="it-IT" sz="1400" b="1" dirty="0" smtClean="0">
                <a:latin typeface="Times New Roman" panose="02020603050405020304" pitchFamily="18" charset="0"/>
                <a:cs typeface="Times New Roman" panose="02020603050405020304" pitchFamily="18" charset="0"/>
              </a:rPr>
              <a:t>virtuale”: gli </a:t>
            </a:r>
            <a:r>
              <a:rPr lang="it-IT" sz="1400" b="1" dirty="0">
                <a:latin typeface="Times New Roman" panose="02020603050405020304" pitchFamily="18" charset="0"/>
                <a:cs typeface="Times New Roman" panose="02020603050405020304" pitchFamily="18" charset="0"/>
              </a:rPr>
              <a:t>studenti diventano protagonisti dell’attività </a:t>
            </a:r>
            <a:r>
              <a:rPr lang="it-IT" sz="1400" b="1" dirty="0" smtClean="0">
                <a:latin typeface="Times New Roman" panose="02020603050405020304" pitchFamily="18" charset="0"/>
                <a:cs typeface="Times New Roman" panose="02020603050405020304" pitchFamily="18" charset="0"/>
              </a:rPr>
              <a:t>didattica</a:t>
            </a:r>
          </a:p>
          <a:p>
            <a:pPr marL="285750" indent="-285750">
              <a:buFont typeface="Wingdings" pitchFamily="2" charset="2"/>
              <a:buChar char="Ø"/>
            </a:pPr>
            <a:r>
              <a:rPr lang="it-IT" sz="1400" b="1" dirty="0">
                <a:latin typeface="Times New Roman" panose="02020603050405020304" pitchFamily="18" charset="0"/>
                <a:cs typeface="Times New Roman" panose="02020603050405020304" pitchFamily="18" charset="0"/>
              </a:rPr>
              <a:t>r</a:t>
            </a:r>
            <a:r>
              <a:rPr lang="it-IT" sz="1400" b="1" dirty="0" smtClean="0">
                <a:latin typeface="Times New Roman" panose="02020603050405020304" pitchFamily="18" charset="0"/>
                <a:cs typeface="Times New Roman" panose="02020603050405020304" pitchFamily="18" charset="0"/>
              </a:rPr>
              <a:t>ispettare </a:t>
            </a:r>
            <a:r>
              <a:rPr lang="it-IT" sz="1400" b="1" dirty="0">
                <a:latin typeface="Times New Roman" panose="02020603050405020304" pitchFamily="18" charset="0"/>
                <a:cs typeface="Times New Roman" panose="02020603050405020304" pitchFamily="18" charset="0"/>
              </a:rPr>
              <a:t>gli altri e le loro </a:t>
            </a:r>
            <a:r>
              <a:rPr lang="it-IT" sz="1400" b="1" dirty="0" smtClean="0">
                <a:latin typeface="Times New Roman" panose="02020603050405020304" pitchFamily="18" charset="0"/>
                <a:cs typeface="Times New Roman" panose="02020603050405020304" pitchFamily="18" charset="0"/>
              </a:rPr>
              <a:t>idee </a:t>
            </a:r>
            <a:endParaRPr lang="it-IT" sz="1400" b="1" dirty="0">
              <a:latin typeface="Times New Roman" panose="02020603050405020304" pitchFamily="18" charset="0"/>
              <a:cs typeface="Times New Roman" panose="02020603050405020304" pitchFamily="18" charset="0"/>
            </a:endParaRPr>
          </a:p>
        </p:txBody>
      </p:sp>
      <p:sp>
        <p:nvSpPr>
          <p:cNvPr id="6" name="Rettangolo 5"/>
          <p:cNvSpPr/>
          <p:nvPr/>
        </p:nvSpPr>
        <p:spPr>
          <a:xfrm>
            <a:off x="8693626" y="3775538"/>
            <a:ext cx="3275464" cy="2523768"/>
          </a:xfrm>
          <a:prstGeom prst="rect">
            <a:avLst/>
          </a:prstGeom>
          <a:solidFill>
            <a:srgbClr val="FFFF00"/>
          </a:solidFill>
          <a:ln>
            <a:solidFill>
              <a:srgbClr val="C00000"/>
            </a:solidFill>
          </a:ln>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it-IT" sz="2000" b="1" spc="50" dirty="0" smtClean="0">
                <a:ln w="11430"/>
                <a:solidFill>
                  <a:srgbClr val="C00000"/>
                </a:solidFill>
              </a:rPr>
              <a:t>AGIRE IN MODO AUTONOMO </a:t>
            </a:r>
          </a:p>
          <a:p>
            <a:pPr lvl="0" algn="ctr"/>
            <a:r>
              <a:rPr lang="it-IT" sz="2000" b="1" spc="50" dirty="0" smtClean="0">
                <a:ln w="11430"/>
                <a:solidFill>
                  <a:srgbClr val="C00000"/>
                </a:solidFill>
              </a:rPr>
              <a:t>E RESPONSABILE</a:t>
            </a:r>
          </a:p>
          <a:p>
            <a:pPr marL="285750" lvl="0" indent="-285750" algn="just">
              <a:buFont typeface="Wingdings" pitchFamily="2" charset="2"/>
              <a:buChar char="Ø"/>
            </a:pPr>
            <a:r>
              <a:rPr lang="it-IT" sz="1400" b="1" dirty="0">
                <a:latin typeface="Times New Roman" panose="02020603050405020304" pitchFamily="18" charset="0"/>
                <a:cs typeface="Times New Roman" panose="02020603050405020304" pitchFamily="18" charset="0"/>
              </a:rPr>
              <a:t>r</a:t>
            </a:r>
            <a:r>
              <a:rPr lang="it-IT" sz="1400" b="1" dirty="0" smtClean="0">
                <a:latin typeface="Times New Roman" panose="02020603050405020304" pitchFamily="18" charset="0"/>
                <a:cs typeface="Times New Roman" panose="02020603050405020304" pitchFamily="18" charset="0"/>
              </a:rPr>
              <a:t>ispettare </a:t>
            </a:r>
            <a:r>
              <a:rPr lang="it-IT" sz="1400" b="1" dirty="0">
                <a:latin typeface="Times New Roman" panose="02020603050405020304" pitchFamily="18" charset="0"/>
                <a:cs typeface="Times New Roman" panose="02020603050405020304" pitchFamily="18" charset="0"/>
              </a:rPr>
              <a:t>le </a:t>
            </a:r>
            <a:r>
              <a:rPr lang="it-IT" sz="1400" b="1" dirty="0" smtClean="0">
                <a:latin typeface="Times New Roman" panose="02020603050405020304" pitchFamily="18" charset="0"/>
                <a:cs typeface="Times New Roman" panose="02020603050405020304" pitchFamily="18" charset="0"/>
              </a:rPr>
              <a:t>regole (gioco degli Scacchi)</a:t>
            </a:r>
          </a:p>
          <a:p>
            <a:pPr marL="285750" lvl="0" indent="-285750" algn="just">
              <a:buFont typeface="Wingdings" pitchFamily="2" charset="2"/>
              <a:buChar char="Ø"/>
            </a:pPr>
            <a:r>
              <a:rPr lang="it-IT" sz="1400" b="1" dirty="0">
                <a:latin typeface="Times New Roman" panose="02020603050405020304" pitchFamily="18" charset="0"/>
                <a:cs typeface="Times New Roman" panose="02020603050405020304" pitchFamily="18" charset="0"/>
              </a:rPr>
              <a:t>r</a:t>
            </a:r>
            <a:r>
              <a:rPr lang="it-IT" sz="1400" b="1" dirty="0" smtClean="0">
                <a:latin typeface="Times New Roman" panose="02020603050405020304" pitchFamily="18" charset="0"/>
                <a:cs typeface="Times New Roman" panose="02020603050405020304" pitchFamily="18" charset="0"/>
              </a:rPr>
              <a:t>ispettare i tempi </a:t>
            </a:r>
            <a:r>
              <a:rPr lang="it-IT" sz="1400" b="1" dirty="0">
                <a:latin typeface="Times New Roman" panose="02020603050405020304" pitchFamily="18" charset="0"/>
                <a:cs typeface="Times New Roman" panose="02020603050405020304" pitchFamily="18" charset="0"/>
              </a:rPr>
              <a:t>di consegna  dei </a:t>
            </a:r>
            <a:r>
              <a:rPr lang="it-IT" sz="1400" b="1" dirty="0" smtClean="0">
                <a:latin typeface="Times New Roman" panose="02020603050405020304" pitchFamily="18" charset="0"/>
                <a:cs typeface="Times New Roman" panose="02020603050405020304" pitchFamily="18" charset="0"/>
              </a:rPr>
              <a:t>compiti</a:t>
            </a:r>
          </a:p>
          <a:p>
            <a:pPr marL="285750" lvl="0" indent="-285750" algn="just">
              <a:buFont typeface="Wingdings" pitchFamily="2" charset="2"/>
              <a:buChar char="Ø"/>
            </a:pPr>
            <a:r>
              <a:rPr lang="it-IT" sz="1400" b="1" dirty="0">
                <a:latin typeface="Times New Roman" panose="02020603050405020304" pitchFamily="18" charset="0"/>
                <a:cs typeface="Times New Roman" panose="02020603050405020304" pitchFamily="18" charset="0"/>
              </a:rPr>
              <a:t>r</a:t>
            </a:r>
            <a:r>
              <a:rPr lang="it-IT" sz="1400" b="1" dirty="0" smtClean="0">
                <a:latin typeface="Times New Roman" panose="02020603050405020304" pitchFamily="18" charset="0"/>
                <a:cs typeface="Times New Roman" panose="02020603050405020304" pitchFamily="18" charset="0"/>
              </a:rPr>
              <a:t>iconoscere </a:t>
            </a:r>
            <a:r>
              <a:rPr lang="it-IT" sz="1400" b="1" dirty="0">
                <a:latin typeface="Times New Roman" panose="02020603050405020304" pitchFamily="18" charset="0"/>
                <a:cs typeface="Times New Roman" panose="02020603050405020304" pitchFamily="18" charset="0"/>
              </a:rPr>
              <a:t>la responsabilità del proprio ruolo all’interno della comunità di </a:t>
            </a:r>
            <a:r>
              <a:rPr lang="it-IT" sz="1400" b="1" dirty="0" smtClean="0">
                <a:latin typeface="Times New Roman" panose="02020603050405020304" pitchFamily="18" charset="0"/>
                <a:cs typeface="Times New Roman" panose="02020603050405020304" pitchFamily="18" charset="0"/>
              </a:rPr>
              <a:t>apprendimento</a:t>
            </a:r>
            <a:endParaRPr lang="it-IT" sz="1400" b="1" dirty="0">
              <a:latin typeface="Times New Roman" panose="02020603050405020304" pitchFamily="18" charset="0"/>
              <a:cs typeface="Times New Roman" panose="02020603050405020304" pitchFamily="18" charset="0"/>
            </a:endParaRPr>
          </a:p>
        </p:txBody>
      </p:sp>
      <p:sp>
        <p:nvSpPr>
          <p:cNvPr id="7" name="Rettangolo 6"/>
          <p:cNvSpPr/>
          <p:nvPr/>
        </p:nvSpPr>
        <p:spPr>
          <a:xfrm>
            <a:off x="4223193" y="5202660"/>
            <a:ext cx="4209646" cy="1138773"/>
          </a:xfrm>
          <a:prstGeom prst="rect">
            <a:avLst/>
          </a:prstGeom>
          <a:solidFill>
            <a:srgbClr val="FFFF00"/>
          </a:solidFill>
          <a:ln>
            <a:solidFill>
              <a:srgbClr val="C00000"/>
            </a:solidFill>
          </a:ln>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it-IT" sz="2000" b="1" spc="50" dirty="0" smtClean="0">
                <a:ln w="11430"/>
                <a:solidFill>
                  <a:srgbClr val="C00000"/>
                </a:solidFill>
              </a:rPr>
              <a:t>ACQUISIRE ED INTERPRETARE </a:t>
            </a:r>
          </a:p>
          <a:p>
            <a:pPr lvl="0" algn="ctr"/>
            <a:r>
              <a:rPr lang="it-IT" sz="2000" b="1" spc="50" dirty="0" smtClean="0">
                <a:ln w="11430"/>
                <a:solidFill>
                  <a:srgbClr val="C00000"/>
                </a:solidFill>
              </a:rPr>
              <a:t>L’INFORMAZIONE</a:t>
            </a:r>
          </a:p>
          <a:p>
            <a:pPr marL="285750" lvl="0" indent="-285750" algn="just">
              <a:buFont typeface="Wingdings" pitchFamily="2" charset="2"/>
              <a:buChar char="Ø"/>
            </a:pPr>
            <a:r>
              <a:rPr lang="it-IT" sz="1400" b="1" dirty="0">
                <a:latin typeface="Times New Roman" panose="02020603050405020304" pitchFamily="18" charset="0"/>
                <a:cs typeface="Times New Roman" panose="02020603050405020304" pitchFamily="18" charset="0"/>
              </a:rPr>
              <a:t>a</a:t>
            </a:r>
            <a:r>
              <a:rPr lang="it-IT" sz="1400" b="1" dirty="0" smtClean="0">
                <a:latin typeface="Times New Roman" panose="02020603050405020304" pitchFamily="18" charset="0"/>
                <a:cs typeface="Times New Roman" panose="02020603050405020304" pitchFamily="18" charset="0"/>
              </a:rPr>
              <a:t>cquisire </a:t>
            </a:r>
            <a:r>
              <a:rPr lang="it-IT" sz="1400" b="1" dirty="0">
                <a:latin typeface="Times New Roman" panose="02020603050405020304" pitchFamily="18" charset="0"/>
                <a:cs typeface="Times New Roman" panose="02020603050405020304" pitchFamily="18" charset="0"/>
              </a:rPr>
              <a:t>ed interpretare criticamente l'informazione proveniente dal mondo </a:t>
            </a:r>
            <a:r>
              <a:rPr lang="it-IT" sz="1400" b="1" dirty="0" smtClean="0">
                <a:latin typeface="Times New Roman" panose="02020603050405020304" pitchFamily="18" charset="0"/>
                <a:cs typeface="Times New Roman" panose="02020603050405020304" pitchFamily="18" charset="0"/>
              </a:rPr>
              <a:t>reale</a:t>
            </a:r>
            <a:endParaRPr lang="it-IT" sz="1400" b="1" dirty="0">
              <a:latin typeface="Times New Roman" panose="02020603050405020304" pitchFamily="18" charset="0"/>
              <a:cs typeface="Times New Roman" panose="02020603050405020304" pitchFamily="18" charset="0"/>
            </a:endParaRPr>
          </a:p>
        </p:txBody>
      </p:sp>
      <p:sp>
        <p:nvSpPr>
          <p:cNvPr id="8" name="Rettangolo 7"/>
          <p:cNvSpPr/>
          <p:nvPr/>
        </p:nvSpPr>
        <p:spPr>
          <a:xfrm>
            <a:off x="3860323" y="3558980"/>
            <a:ext cx="4246452" cy="1354217"/>
          </a:xfrm>
          <a:prstGeom prst="rect">
            <a:avLst/>
          </a:prstGeom>
          <a:solidFill>
            <a:srgbClr val="FFFF00"/>
          </a:solidFill>
          <a:ln>
            <a:solidFill>
              <a:srgbClr val="C00000"/>
            </a:solidFill>
          </a:ln>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it-IT" sz="2000" b="1" spc="50" dirty="0" smtClean="0">
                <a:ln w="11430"/>
                <a:solidFill>
                  <a:srgbClr val="C00000"/>
                </a:solidFill>
              </a:rPr>
              <a:t>INDIVIDUARE COLLEGAMENTI E</a:t>
            </a:r>
          </a:p>
          <a:p>
            <a:pPr lvl="0" algn="ctr"/>
            <a:r>
              <a:rPr lang="it-IT" sz="2000" b="1" cap="none" spc="50" dirty="0" smtClean="0">
                <a:ln w="11430"/>
                <a:solidFill>
                  <a:srgbClr val="C00000"/>
                </a:solidFill>
              </a:rPr>
              <a:t>RELAZIONI </a:t>
            </a:r>
          </a:p>
          <a:p>
            <a:pPr marL="285750" lvl="0" indent="-285750" algn="just">
              <a:buFont typeface="Wingdings" pitchFamily="2" charset="2"/>
              <a:buChar char="Ø"/>
            </a:pPr>
            <a:r>
              <a:rPr lang="it-IT" sz="1400" b="1" dirty="0">
                <a:latin typeface="Times New Roman" panose="02020603050405020304" pitchFamily="18" charset="0"/>
                <a:cs typeface="Times New Roman" panose="02020603050405020304" pitchFamily="18" charset="0"/>
              </a:rPr>
              <a:t>a</a:t>
            </a:r>
            <a:r>
              <a:rPr lang="it-IT" sz="1400" b="1" dirty="0" smtClean="0">
                <a:latin typeface="Times New Roman" panose="02020603050405020304" pitchFamily="18" charset="0"/>
                <a:cs typeface="Times New Roman" panose="02020603050405020304" pitchFamily="18" charset="0"/>
              </a:rPr>
              <a:t>ttraverso </a:t>
            </a:r>
            <a:r>
              <a:rPr lang="it-IT" sz="1400" b="1" dirty="0">
                <a:latin typeface="Times New Roman" panose="02020603050405020304" pitchFamily="18" charset="0"/>
                <a:cs typeface="Times New Roman" panose="02020603050405020304" pitchFamily="18" charset="0"/>
              </a:rPr>
              <a:t>una didattica “a spirale”, </a:t>
            </a:r>
            <a:r>
              <a:rPr lang="it-IT" sz="1400" b="1" dirty="0" smtClean="0">
                <a:latin typeface="Times New Roman" panose="02020603050405020304" pitchFamily="18" charset="0"/>
                <a:cs typeface="Times New Roman" panose="02020603050405020304" pitchFamily="18" charset="0"/>
              </a:rPr>
              <a:t>proponendo cioè </a:t>
            </a:r>
            <a:r>
              <a:rPr lang="it-IT" sz="1400" b="1" dirty="0">
                <a:latin typeface="Times New Roman" panose="02020603050405020304" pitchFamily="18" charset="0"/>
                <a:cs typeface="Times New Roman" panose="02020603050405020304" pitchFamily="18" charset="0"/>
              </a:rPr>
              <a:t>gli argomenti e, successivamente, riprenderli o </a:t>
            </a:r>
            <a:r>
              <a:rPr lang="it-IT" sz="1400" b="1" dirty="0" smtClean="0">
                <a:latin typeface="Times New Roman" panose="02020603050405020304" pitchFamily="18" charset="0"/>
                <a:cs typeface="Times New Roman" panose="02020603050405020304" pitchFamily="18" charset="0"/>
              </a:rPr>
              <a:t>richiamarli</a:t>
            </a:r>
            <a:endParaRPr lang="it-IT" sz="1400" b="1" dirty="0"/>
          </a:p>
        </p:txBody>
      </p:sp>
      <p:sp>
        <p:nvSpPr>
          <p:cNvPr id="9" name="Rettangolo 8"/>
          <p:cNvSpPr/>
          <p:nvPr/>
        </p:nvSpPr>
        <p:spPr>
          <a:xfrm>
            <a:off x="136472" y="4460672"/>
            <a:ext cx="3507480" cy="1692771"/>
          </a:xfrm>
          <a:prstGeom prst="rect">
            <a:avLst/>
          </a:prstGeom>
          <a:solidFill>
            <a:srgbClr val="FFFF00"/>
          </a:solidFill>
          <a:ln>
            <a:solidFill>
              <a:srgbClr val="C00000"/>
            </a:solidFill>
          </a:ln>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it-IT" sz="2000" b="1" cap="none" spc="50" dirty="0" smtClean="0">
                <a:ln w="11430"/>
                <a:solidFill>
                  <a:srgbClr val="C00000"/>
                </a:solidFill>
              </a:rPr>
              <a:t>RISOLVERE PROBLEMI </a:t>
            </a:r>
          </a:p>
          <a:p>
            <a:pPr marL="285750" lvl="0" indent="-285750" algn="just">
              <a:buFont typeface="Wingdings" pitchFamily="2" charset="2"/>
              <a:buChar char="Ø"/>
            </a:pPr>
            <a:r>
              <a:rPr lang="it-IT" sz="1400" b="1" dirty="0">
                <a:latin typeface="Times New Roman" panose="02020603050405020304" pitchFamily="18" charset="0"/>
                <a:cs typeface="Times New Roman" panose="02020603050405020304" pitchFamily="18" charset="0"/>
              </a:rPr>
              <a:t>i</a:t>
            </a:r>
            <a:r>
              <a:rPr lang="it-IT" sz="1400" b="1" dirty="0" smtClean="0">
                <a:latin typeface="Times New Roman" panose="02020603050405020304" pitchFamily="18" charset="0"/>
                <a:cs typeface="Times New Roman" panose="02020603050405020304" pitchFamily="18" charset="0"/>
              </a:rPr>
              <a:t>ndividuare strategie </a:t>
            </a:r>
            <a:r>
              <a:rPr lang="it-IT" sz="1400" b="1" dirty="0">
                <a:latin typeface="Times New Roman" panose="02020603050405020304" pitchFamily="18" charset="0"/>
                <a:cs typeface="Times New Roman" panose="02020603050405020304" pitchFamily="18" charset="0"/>
              </a:rPr>
              <a:t>appropriate per la soluzione di </a:t>
            </a:r>
            <a:r>
              <a:rPr lang="it-IT" sz="1400" b="1" dirty="0" smtClean="0">
                <a:latin typeface="Times New Roman" panose="02020603050405020304" pitchFamily="18" charset="0"/>
                <a:cs typeface="Times New Roman" panose="02020603050405020304" pitchFamily="18" charset="0"/>
              </a:rPr>
              <a:t>problemi</a:t>
            </a:r>
          </a:p>
          <a:p>
            <a:pPr marL="285750" lvl="0" indent="-285750" algn="just">
              <a:buFont typeface="Wingdings" pitchFamily="2" charset="2"/>
              <a:buChar char="Ø"/>
            </a:pPr>
            <a:r>
              <a:rPr lang="it-IT" sz="1400" b="1" dirty="0">
                <a:latin typeface="Times New Roman" panose="02020603050405020304" pitchFamily="18" charset="0"/>
                <a:cs typeface="Times New Roman" panose="02020603050405020304" pitchFamily="18" charset="0"/>
              </a:rPr>
              <a:t>p</a:t>
            </a:r>
            <a:r>
              <a:rPr lang="it-IT" sz="1400" b="1" dirty="0" smtClean="0">
                <a:latin typeface="Times New Roman" panose="02020603050405020304" pitchFamily="18" charset="0"/>
                <a:cs typeface="Times New Roman" panose="02020603050405020304" pitchFamily="18" charset="0"/>
              </a:rPr>
              <a:t>rogettare </a:t>
            </a:r>
            <a:r>
              <a:rPr lang="it-IT" sz="1400" b="1" dirty="0">
                <a:latin typeface="Times New Roman" panose="02020603050405020304" pitchFamily="18" charset="0"/>
                <a:cs typeface="Times New Roman" panose="02020603050405020304" pitchFamily="18" charset="0"/>
              </a:rPr>
              <a:t>un percorso risolutivo strutturato in </a:t>
            </a:r>
            <a:r>
              <a:rPr lang="it-IT" sz="1400" b="1" dirty="0" smtClean="0">
                <a:latin typeface="Times New Roman" panose="02020603050405020304" pitchFamily="18" charset="0"/>
                <a:cs typeface="Times New Roman" panose="02020603050405020304" pitchFamily="18" charset="0"/>
              </a:rPr>
              <a:t>tappe</a:t>
            </a:r>
          </a:p>
          <a:p>
            <a:pPr marL="285750" lvl="0" indent="-285750" algn="just">
              <a:buFont typeface="Wingdings" pitchFamily="2" charset="2"/>
              <a:buChar char="Ø"/>
            </a:pPr>
            <a:r>
              <a:rPr lang="it-IT" sz="1400" b="1" dirty="0">
                <a:latin typeface="Times New Roman" panose="02020603050405020304" pitchFamily="18" charset="0"/>
                <a:cs typeface="Times New Roman" panose="02020603050405020304" pitchFamily="18" charset="0"/>
              </a:rPr>
              <a:t>r</a:t>
            </a:r>
            <a:r>
              <a:rPr lang="it-IT" sz="1400" b="1" dirty="0" smtClean="0">
                <a:latin typeface="Times New Roman" panose="02020603050405020304" pitchFamily="18" charset="0"/>
                <a:cs typeface="Times New Roman" panose="02020603050405020304" pitchFamily="18" charset="0"/>
              </a:rPr>
              <a:t>iconoscere analogie fra </a:t>
            </a:r>
            <a:r>
              <a:rPr lang="it-IT" sz="1400" b="1" dirty="0">
                <a:latin typeface="Times New Roman" panose="02020603050405020304" pitchFamily="18" charset="0"/>
                <a:cs typeface="Times New Roman" panose="02020603050405020304" pitchFamily="18" charset="0"/>
              </a:rPr>
              <a:t>diversi tipi di </a:t>
            </a:r>
            <a:r>
              <a:rPr lang="it-IT" sz="1400" b="1" dirty="0" smtClean="0">
                <a:latin typeface="Times New Roman" panose="02020603050405020304" pitchFamily="18" charset="0"/>
                <a:cs typeface="Times New Roman" panose="02020603050405020304" pitchFamily="18" charset="0"/>
              </a:rPr>
              <a:t>problemi</a:t>
            </a:r>
            <a:endParaRPr lang="it-IT" sz="2000" b="1" cap="none" spc="50" dirty="0">
              <a:ln w="11430"/>
            </a:endParaRPr>
          </a:p>
        </p:txBody>
      </p:sp>
    </p:spTree>
    <p:extLst>
      <p:ext uri="{BB962C8B-B14F-4D97-AF65-F5344CB8AC3E}">
        <p14:creationId xmlns:p14="http://schemas.microsoft.com/office/powerpoint/2010/main" val="2357659030"/>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ttangolo 3"/>
          <p:cNvSpPr/>
          <p:nvPr/>
        </p:nvSpPr>
        <p:spPr>
          <a:xfrm>
            <a:off x="1" y="3203636"/>
            <a:ext cx="12192000" cy="830997"/>
          </a:xfrm>
          <a:prstGeom prst="rect">
            <a:avLst/>
          </a:prstGeom>
        </p:spPr>
        <p:txBody>
          <a:bodyPr wrap="square">
            <a:spAutoFit/>
          </a:bodyPr>
          <a:lstStyle/>
          <a:p>
            <a:pPr algn="ctr"/>
            <a:r>
              <a:rPr lang="it-IT" sz="2400" b="1" dirty="0" smtClean="0">
                <a:solidFill>
                  <a:schemeClr val="accent1"/>
                </a:solidFill>
                <a:latin typeface="Times New Roman" panose="02020603050405020304" pitchFamily="18" charset="0"/>
                <a:cs typeface="Times New Roman" panose="02020603050405020304" pitchFamily="18" charset="0"/>
              </a:rPr>
              <a:t>PROGETTARE PER SVILUPPARE COMPETENZE: </a:t>
            </a:r>
          </a:p>
          <a:p>
            <a:pPr algn="ctr"/>
            <a:r>
              <a:rPr lang="it-IT" sz="2400" b="1" dirty="0" smtClean="0">
                <a:solidFill>
                  <a:schemeClr val="accent1"/>
                </a:solidFill>
                <a:latin typeface="Times New Roman" panose="02020603050405020304" pitchFamily="18" charset="0"/>
                <a:cs typeface="Times New Roman" panose="02020603050405020304" pitchFamily="18" charset="0"/>
              </a:rPr>
              <a:t>LA CENTRALITA’ DELLO STUDENTE…</a:t>
            </a:r>
            <a:endParaRPr lang="it-IT" sz="2400" dirty="0">
              <a:latin typeface="Times New Roman" panose="02020603050405020304" pitchFamily="18" charset="0"/>
              <a:cs typeface="Times New Roman" panose="02020603050405020304" pitchFamily="18" charset="0"/>
            </a:endParaRPr>
          </a:p>
        </p:txBody>
      </p:sp>
      <p:sp>
        <p:nvSpPr>
          <p:cNvPr id="8" name="Rettangolo arrotondato 7"/>
          <p:cNvSpPr/>
          <p:nvPr/>
        </p:nvSpPr>
        <p:spPr>
          <a:xfrm>
            <a:off x="9485196" y="668753"/>
            <a:ext cx="2524836" cy="21836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ln w="0"/>
                <a:solidFill>
                  <a:schemeClr val="tx1"/>
                </a:solidFill>
                <a:latin typeface="Times New Roman" panose="02020603050405020304" pitchFamily="18" charset="0"/>
                <a:cs typeface="Times New Roman" panose="02020603050405020304" pitchFamily="18" charset="0"/>
              </a:rPr>
              <a:t>…l’apprendimento diviene </a:t>
            </a:r>
            <a:r>
              <a:rPr lang="it-IT" b="1" dirty="0" smtClean="0">
                <a:ln w="0"/>
                <a:solidFill>
                  <a:schemeClr val="tx1"/>
                </a:solidFill>
                <a:latin typeface="Times New Roman" panose="02020603050405020304" pitchFamily="18" charset="0"/>
                <a:cs typeface="Times New Roman" panose="02020603050405020304" pitchFamily="18" charset="0"/>
              </a:rPr>
              <a:t>significativo</a:t>
            </a:r>
            <a:r>
              <a:rPr lang="it-IT" dirty="0" smtClean="0">
                <a:ln w="0"/>
                <a:solidFill>
                  <a:schemeClr val="tx1"/>
                </a:solidFill>
                <a:latin typeface="Times New Roman" panose="02020603050405020304" pitchFamily="18" charset="0"/>
                <a:cs typeface="Times New Roman" panose="02020603050405020304" pitchFamily="18" charset="0"/>
              </a:rPr>
              <a:t> al fine di acquisire le abilità ad un livello adeguato di correttezza e consapevolezza (AUSUBEL) </a:t>
            </a:r>
            <a:endParaRPr lang="it-IT" dirty="0">
              <a:ln w="0"/>
              <a:solidFill>
                <a:schemeClr val="tx1"/>
              </a:solidFill>
              <a:latin typeface="Times New Roman" panose="02020603050405020304" pitchFamily="18" charset="0"/>
              <a:cs typeface="Times New Roman" panose="02020603050405020304" pitchFamily="18" charset="0"/>
            </a:endParaRPr>
          </a:p>
        </p:txBody>
      </p:sp>
      <p:sp>
        <p:nvSpPr>
          <p:cNvPr id="9" name="Rettangolo arrotondato 8"/>
          <p:cNvSpPr/>
          <p:nvPr/>
        </p:nvSpPr>
        <p:spPr>
          <a:xfrm>
            <a:off x="4325700" y="4061930"/>
            <a:ext cx="3903836" cy="25299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smtClean="0">
                <a:ln w="0"/>
                <a:solidFill>
                  <a:schemeClr val="tx1"/>
                </a:solidFill>
                <a:latin typeface="Times New Roman" panose="02020603050405020304" pitchFamily="18" charset="0"/>
                <a:cs typeface="Times New Roman" panose="02020603050405020304" pitchFamily="18" charset="0"/>
              </a:rPr>
              <a:t>Il docente diventa </a:t>
            </a:r>
            <a:r>
              <a:rPr lang="it-IT" sz="1600" b="1" dirty="0" smtClean="0">
                <a:ln w="0"/>
                <a:solidFill>
                  <a:schemeClr val="tx1"/>
                </a:solidFill>
                <a:latin typeface="Times New Roman" panose="02020603050405020304" pitchFamily="18" charset="0"/>
                <a:cs typeface="Times New Roman" panose="02020603050405020304" pitchFamily="18" charset="0"/>
              </a:rPr>
              <a:t>TUTOR</a:t>
            </a:r>
            <a:r>
              <a:rPr lang="it-IT" sz="1600" dirty="0">
                <a:ln w="0"/>
                <a:solidFill>
                  <a:schemeClr val="tx1"/>
                </a:solidFill>
                <a:latin typeface="Times New Roman" panose="02020603050405020304" pitchFamily="18" charset="0"/>
                <a:cs typeface="Times New Roman" panose="02020603050405020304" pitchFamily="18" charset="0"/>
              </a:rPr>
              <a:t> </a:t>
            </a:r>
            <a:r>
              <a:rPr lang="it-IT" sz="1600" dirty="0" smtClean="0">
                <a:ln w="0"/>
                <a:solidFill>
                  <a:schemeClr val="tx1"/>
                </a:solidFill>
                <a:latin typeface="Times New Roman" panose="02020603050405020304" pitchFamily="18" charset="0"/>
                <a:cs typeface="Times New Roman" panose="02020603050405020304" pitchFamily="18" charset="0"/>
              </a:rPr>
              <a:t>e… </a:t>
            </a:r>
          </a:p>
          <a:p>
            <a:pPr marL="285750" indent="-285750">
              <a:buFont typeface="Wingdings" pitchFamily="2" charset="2"/>
              <a:buChar char="q"/>
            </a:pPr>
            <a:r>
              <a:rPr lang="it-IT" sz="1600" dirty="0" smtClean="0">
                <a:ln w="0"/>
                <a:solidFill>
                  <a:schemeClr val="tx1"/>
                </a:solidFill>
                <a:latin typeface="Times New Roman" panose="02020603050405020304" pitchFamily="18" charset="0"/>
                <a:cs typeface="Times New Roman" panose="02020603050405020304" pitchFamily="18" charset="0"/>
              </a:rPr>
              <a:t>affianca lo studente nel processo di apprendimento</a:t>
            </a:r>
          </a:p>
          <a:p>
            <a:pPr marL="285750" indent="-285750">
              <a:buFont typeface="Wingdings" pitchFamily="2" charset="2"/>
              <a:buChar char="q"/>
            </a:pPr>
            <a:r>
              <a:rPr lang="it-IT" sz="1600" dirty="0" smtClean="0">
                <a:ln w="0"/>
                <a:solidFill>
                  <a:schemeClr val="tx1"/>
                </a:solidFill>
                <a:latin typeface="Times New Roman" panose="02020603050405020304" pitchFamily="18" charset="0"/>
                <a:cs typeface="Times New Roman" panose="02020603050405020304" pitchFamily="18" charset="0"/>
              </a:rPr>
              <a:t>in un ambiente che unisce le competenze del docente con quelle in formazione del discente</a:t>
            </a:r>
          </a:p>
          <a:p>
            <a:pPr marL="285750" indent="-285750">
              <a:buFont typeface="Wingdings" pitchFamily="2" charset="2"/>
              <a:buChar char="q"/>
            </a:pPr>
            <a:r>
              <a:rPr lang="it-IT" sz="1600" dirty="0" smtClean="0">
                <a:ln w="0"/>
                <a:solidFill>
                  <a:schemeClr val="tx1"/>
                </a:solidFill>
                <a:latin typeface="Times New Roman" panose="02020603050405020304" pitchFamily="18" charset="0"/>
                <a:cs typeface="Times New Roman" panose="02020603050405020304" pitchFamily="18" charset="0"/>
              </a:rPr>
              <a:t>con metodi che coinvolgano gli studenti in problemi di natura applicativa e nella conoscenza dei nuclei fondanti di ogni disciplina</a:t>
            </a:r>
            <a:endParaRPr lang="it-IT" sz="1600" dirty="0">
              <a:latin typeface="Times New Roman" panose="02020603050405020304" pitchFamily="18" charset="0"/>
              <a:cs typeface="Times New Roman" panose="02020603050405020304" pitchFamily="18" charset="0"/>
            </a:endParaRPr>
          </a:p>
        </p:txBody>
      </p:sp>
      <p:sp>
        <p:nvSpPr>
          <p:cNvPr id="12" name="Rettangolo arrotondato 11"/>
          <p:cNvSpPr/>
          <p:nvPr/>
        </p:nvSpPr>
        <p:spPr>
          <a:xfrm>
            <a:off x="122793" y="765472"/>
            <a:ext cx="2647666" cy="207326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ln w="0"/>
                <a:solidFill>
                  <a:schemeClr val="tx1"/>
                </a:solidFill>
                <a:latin typeface="Times New Roman" panose="02020603050405020304" pitchFamily="18" charset="0"/>
                <a:cs typeface="Times New Roman" panose="02020603050405020304" pitchFamily="18" charset="0"/>
              </a:rPr>
              <a:t>…in </a:t>
            </a:r>
            <a:r>
              <a:rPr lang="it-IT" dirty="0">
                <a:ln w="0"/>
                <a:solidFill>
                  <a:schemeClr val="tx1"/>
                </a:solidFill>
                <a:latin typeface="Times New Roman" panose="02020603050405020304" pitchFamily="18" charset="0"/>
                <a:cs typeface="Times New Roman" panose="02020603050405020304" pitchFamily="18" charset="0"/>
              </a:rPr>
              <a:t>una dimensione trasversale del sapere che unisca: </a:t>
            </a:r>
            <a:r>
              <a:rPr lang="it-IT" b="1" dirty="0" smtClean="0">
                <a:ln w="0"/>
                <a:solidFill>
                  <a:schemeClr val="tx1"/>
                </a:solidFill>
                <a:latin typeface="Times New Roman" panose="02020603050405020304" pitchFamily="18" charset="0"/>
                <a:cs typeface="Times New Roman" panose="02020603050405020304" pitchFamily="18" charset="0"/>
              </a:rPr>
              <a:t>sapere, fare e agire consapevole, saper fare e saper essere</a:t>
            </a:r>
            <a:r>
              <a:rPr lang="it-IT" b="1"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endParaRPr lang="it-IT"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4" name="Rettangolo arrotondato 13"/>
          <p:cNvSpPr/>
          <p:nvPr/>
        </p:nvSpPr>
        <p:spPr>
          <a:xfrm>
            <a:off x="177386" y="4104463"/>
            <a:ext cx="3889668" cy="24191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ln w="0"/>
                <a:solidFill>
                  <a:schemeClr val="tx1"/>
                </a:solidFill>
                <a:latin typeface="Times New Roman" panose="02020603050405020304" pitchFamily="18" charset="0"/>
                <a:cs typeface="Times New Roman" panose="02020603050405020304" pitchFamily="18" charset="0"/>
              </a:rPr>
              <a:t>…lo </a:t>
            </a:r>
            <a:r>
              <a:rPr lang="it-IT" dirty="0">
                <a:ln w="0"/>
                <a:solidFill>
                  <a:schemeClr val="tx1"/>
                </a:solidFill>
                <a:latin typeface="Times New Roman" panose="02020603050405020304" pitchFamily="18" charset="0"/>
                <a:cs typeface="Times New Roman" panose="02020603050405020304" pitchFamily="18" charset="0"/>
              </a:rPr>
              <a:t>studente è posto al </a:t>
            </a:r>
            <a:r>
              <a:rPr lang="it-IT" b="1" dirty="0" smtClean="0">
                <a:ln w="0"/>
                <a:solidFill>
                  <a:schemeClr val="tx1"/>
                </a:solidFill>
                <a:latin typeface="Times New Roman" panose="02020603050405020304" pitchFamily="18" charset="0"/>
                <a:cs typeface="Times New Roman" panose="02020603050405020304" pitchFamily="18" charset="0"/>
              </a:rPr>
              <a:t>centro del processo di apprendimento </a:t>
            </a:r>
            <a:r>
              <a:rPr lang="it-IT" dirty="0">
                <a:ln w="0"/>
                <a:solidFill>
                  <a:schemeClr val="tx1"/>
                </a:solidFill>
                <a:latin typeface="Times New Roman" panose="02020603050405020304" pitchFamily="18" charset="0"/>
                <a:cs typeface="Times New Roman" panose="02020603050405020304" pitchFamily="18" charset="0"/>
              </a:rPr>
              <a:t>per lo sviluppo articolato e multidimensionale della sua </a:t>
            </a:r>
            <a:r>
              <a:rPr lang="it-IT" dirty="0" smtClean="0">
                <a:ln w="0"/>
                <a:solidFill>
                  <a:schemeClr val="tx1"/>
                </a:solidFill>
                <a:latin typeface="Times New Roman" panose="02020603050405020304" pitchFamily="18" charset="0"/>
                <a:cs typeface="Times New Roman" panose="02020603050405020304" pitchFamily="18" charset="0"/>
              </a:rPr>
              <a:t>persona:</a:t>
            </a:r>
            <a:endParaRPr lang="it-IT" dirty="0">
              <a:ln w="0"/>
              <a:solidFill>
                <a:schemeClr val="tx1"/>
              </a:solidFill>
              <a:latin typeface="Times New Roman" panose="02020603050405020304" pitchFamily="18" charset="0"/>
              <a:cs typeface="Times New Roman" panose="02020603050405020304" pitchFamily="18" charset="0"/>
            </a:endParaRPr>
          </a:p>
          <a:p>
            <a:pPr algn="ctr"/>
            <a:r>
              <a:rPr lang="it-IT" b="1" dirty="0" smtClean="0">
                <a:ln w="0"/>
                <a:solidFill>
                  <a:schemeClr val="tx1"/>
                </a:solidFill>
                <a:latin typeface="Times New Roman" panose="02020603050405020304" pitchFamily="18" charset="0"/>
                <a:cs typeface="Times New Roman" panose="02020603050405020304" pitchFamily="18" charset="0"/>
              </a:rPr>
              <a:t>apprendimento </a:t>
            </a:r>
            <a:r>
              <a:rPr lang="it-IT" b="1" dirty="0">
                <a:ln w="0"/>
                <a:solidFill>
                  <a:schemeClr val="tx1"/>
                </a:solidFill>
                <a:latin typeface="Times New Roman" panose="02020603050405020304" pitchFamily="18" charset="0"/>
                <a:cs typeface="Times New Roman" panose="02020603050405020304" pitchFamily="18" charset="0"/>
              </a:rPr>
              <a:t>come </a:t>
            </a:r>
            <a:r>
              <a:rPr lang="it-IT" b="1" dirty="0" smtClean="0">
                <a:ln w="0"/>
                <a:solidFill>
                  <a:schemeClr val="tx1"/>
                </a:solidFill>
                <a:latin typeface="Times New Roman" panose="02020603050405020304" pitchFamily="18" charset="0"/>
                <a:cs typeface="Times New Roman" panose="02020603050405020304" pitchFamily="18" charset="0"/>
              </a:rPr>
              <a:t>processo </a:t>
            </a:r>
            <a:r>
              <a:rPr lang="it-IT" b="1" dirty="0">
                <a:ln w="0"/>
                <a:solidFill>
                  <a:schemeClr val="tx1"/>
                </a:solidFill>
                <a:latin typeface="Times New Roman" panose="02020603050405020304" pitchFamily="18" charset="0"/>
                <a:cs typeface="Times New Roman" panose="02020603050405020304" pitchFamily="18" charset="0"/>
              </a:rPr>
              <a:t>e </a:t>
            </a:r>
            <a:r>
              <a:rPr lang="it-IT" b="1" dirty="0" smtClean="0">
                <a:ln w="0"/>
                <a:solidFill>
                  <a:schemeClr val="tx1"/>
                </a:solidFill>
                <a:latin typeface="Times New Roman" panose="02020603050405020304" pitchFamily="18" charset="0"/>
                <a:cs typeface="Times New Roman" panose="02020603050405020304" pitchFamily="18" charset="0"/>
              </a:rPr>
              <a:t>non </a:t>
            </a:r>
            <a:r>
              <a:rPr lang="it-IT" b="1" dirty="0">
                <a:ln w="0"/>
                <a:solidFill>
                  <a:schemeClr val="tx1"/>
                </a:solidFill>
                <a:latin typeface="Times New Roman" panose="02020603050405020304" pitchFamily="18" charset="0"/>
                <a:cs typeface="Times New Roman" panose="02020603050405020304" pitchFamily="18" charset="0"/>
              </a:rPr>
              <a:t>come </a:t>
            </a:r>
            <a:r>
              <a:rPr lang="it-IT" b="1" dirty="0" smtClean="0">
                <a:ln w="0"/>
                <a:solidFill>
                  <a:schemeClr val="tx1"/>
                </a:solidFill>
                <a:latin typeface="Times New Roman" panose="02020603050405020304" pitchFamily="18" charset="0"/>
                <a:cs typeface="Times New Roman" panose="02020603050405020304" pitchFamily="18" charset="0"/>
              </a:rPr>
              <a:t>risultato </a:t>
            </a:r>
          </a:p>
          <a:p>
            <a:pPr algn="ctr"/>
            <a:r>
              <a:rPr lang="it-IT" dirty="0" smtClean="0">
                <a:ln w="0"/>
                <a:solidFill>
                  <a:schemeClr val="tx1"/>
                </a:solidFill>
                <a:latin typeface="Times New Roman" panose="02020603050405020304" pitchFamily="18" charset="0"/>
                <a:cs typeface="Times New Roman" panose="02020603050405020304" pitchFamily="18" charset="0"/>
              </a:rPr>
              <a:t>(KOLB)</a:t>
            </a:r>
            <a:endParaRPr lang="it-IT" dirty="0">
              <a:ln w="0"/>
              <a:solidFill>
                <a:schemeClr val="tx1"/>
              </a:solidFill>
              <a:latin typeface="Times New Roman" panose="02020603050405020304" pitchFamily="18" charset="0"/>
              <a:cs typeface="Times New Roman" panose="02020603050405020304" pitchFamily="18" charset="0"/>
            </a:endParaRPr>
          </a:p>
        </p:txBody>
      </p:sp>
      <p:sp>
        <p:nvSpPr>
          <p:cNvPr id="15" name="Rettangolo arrotondato 14"/>
          <p:cNvSpPr/>
          <p:nvPr/>
        </p:nvSpPr>
        <p:spPr>
          <a:xfrm>
            <a:off x="8475332" y="4408227"/>
            <a:ext cx="3480179" cy="17196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ln w="0"/>
                <a:solidFill>
                  <a:schemeClr val="tx1"/>
                </a:solidFill>
                <a:latin typeface="Times New Roman" panose="02020603050405020304" pitchFamily="18" charset="0"/>
                <a:cs typeface="Times New Roman" panose="02020603050405020304" pitchFamily="18" charset="0"/>
              </a:rPr>
              <a:t>…didattica </a:t>
            </a:r>
            <a:r>
              <a:rPr lang="it-IT" dirty="0">
                <a:ln w="0"/>
                <a:solidFill>
                  <a:schemeClr val="tx1"/>
                </a:solidFill>
                <a:latin typeface="Times New Roman" panose="02020603050405020304" pitchFamily="18" charset="0"/>
                <a:cs typeface="Times New Roman" panose="02020603050405020304" pitchFamily="18" charset="0"/>
              </a:rPr>
              <a:t>per compiti incentrata sull’apprendimento laboratoriale in un’ottica di </a:t>
            </a:r>
            <a:r>
              <a:rPr lang="it-IT" b="1" dirty="0" smtClean="0">
                <a:ln w="0"/>
                <a:solidFill>
                  <a:schemeClr val="tx1"/>
                </a:solidFill>
                <a:latin typeface="Times New Roman" panose="02020603050405020304" pitchFamily="18" charset="0"/>
                <a:cs typeface="Times New Roman" panose="02020603050405020304" pitchFamily="18" charset="0"/>
              </a:rPr>
              <a:t>ricerca-azione</a:t>
            </a:r>
            <a:endParaRPr lang="it-IT" dirty="0">
              <a:ln w="0"/>
              <a:solidFill>
                <a:schemeClr val="tx1"/>
              </a:solidFill>
              <a:latin typeface="Times New Roman" panose="02020603050405020304" pitchFamily="18" charset="0"/>
              <a:cs typeface="Times New Roman" panose="02020603050405020304" pitchFamily="18" charset="0"/>
            </a:endParaRPr>
          </a:p>
        </p:txBody>
      </p:sp>
      <p:graphicFrame>
        <p:nvGraphicFramePr>
          <p:cNvPr id="10" name="Tabella 9"/>
          <p:cNvGraphicFramePr>
            <a:graphicFrameLocks noGrp="1"/>
          </p:cNvGraphicFramePr>
          <p:nvPr>
            <p:extLst>
              <p:ext uri="{D42A27DB-BD31-4B8C-83A1-F6EECF244321}">
                <p14:modId xmlns:p14="http://schemas.microsoft.com/office/powerpoint/2010/main" val="483718134"/>
              </p:ext>
            </p:extLst>
          </p:nvPr>
        </p:nvGraphicFramePr>
        <p:xfrm>
          <a:off x="2934273" y="450343"/>
          <a:ext cx="6387154" cy="2660513"/>
        </p:xfrm>
        <a:graphic>
          <a:graphicData uri="http://schemas.openxmlformats.org/drawingml/2006/table">
            <a:tbl>
              <a:tblPr firstRow="1" bandRow="1">
                <a:tableStyleId>{93296810-A885-4BE3-A3E7-6D5BEEA58F35}</a:tableStyleId>
              </a:tblPr>
              <a:tblGrid>
                <a:gridCol w="6387154"/>
              </a:tblGrid>
              <a:tr h="393286">
                <a:tc>
                  <a:txBody>
                    <a:bodyPr/>
                    <a:lstStyle/>
                    <a:p>
                      <a:pPr algn="ctr"/>
                      <a:r>
                        <a:rPr lang="it-IT" sz="1600" dirty="0" smtClean="0">
                          <a:latin typeface="Times New Roman" panose="02020603050405020304" pitchFamily="18" charset="0"/>
                          <a:cs typeface="Times New Roman" panose="02020603050405020304" pitchFamily="18" charset="0"/>
                        </a:rPr>
                        <a:t>Asse culturale di riferimento: ASSE SCIENTIFICO-TECNOLOGICO (Competenze a conclusione dell’obbligo scolastico)</a:t>
                      </a:r>
                      <a:endParaRPr lang="it-IT" sz="1600" dirty="0">
                        <a:latin typeface="Times New Roman" panose="02020603050405020304" pitchFamily="18" charset="0"/>
                        <a:cs typeface="Times New Roman" panose="02020603050405020304" pitchFamily="18" charset="0"/>
                      </a:endParaRPr>
                    </a:p>
                  </a:txBody>
                  <a:tcPr>
                    <a:solidFill>
                      <a:srgbClr val="C00000"/>
                    </a:solidFill>
                  </a:tcPr>
                </a:tc>
              </a:tr>
              <a:tr h="679313">
                <a:tc>
                  <a:txBody>
                    <a:bodyPr/>
                    <a:lstStyle/>
                    <a:p>
                      <a:pPr marL="285750" indent="-285750" algn="just">
                        <a:buFont typeface="Arial" panose="020B0604020202020204" pitchFamily="34" charset="0"/>
                        <a:buChar char="•"/>
                      </a:pPr>
                      <a:r>
                        <a:rPr lang="it-IT" sz="1600" dirty="0" smtClean="0">
                          <a:latin typeface="Times New Roman" panose="02020603050405020304" pitchFamily="18" charset="0"/>
                          <a:cs typeface="Times New Roman" panose="02020603050405020304" pitchFamily="18" charset="0"/>
                        </a:rPr>
                        <a:t>Osservare,</a:t>
                      </a:r>
                      <a:r>
                        <a:rPr lang="it-IT" sz="1600" baseline="0" dirty="0" smtClean="0">
                          <a:latin typeface="Times New Roman" panose="02020603050405020304" pitchFamily="18" charset="0"/>
                          <a:cs typeface="Times New Roman" panose="02020603050405020304" pitchFamily="18" charset="0"/>
                        </a:rPr>
                        <a:t> descrivere e analizzare fenomeni appartenenti alla realtà naturale e artificiale e riconoscere nelle sue varie forme i concetti di sistema e di complessità</a:t>
                      </a:r>
                      <a:endParaRPr lang="it-IT" sz="15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r>
              <a:tr h="679313">
                <a:tc>
                  <a:txBody>
                    <a:bodyPr/>
                    <a:lstStyle/>
                    <a:p>
                      <a:pPr marL="285750" indent="-285750">
                        <a:buFont typeface="Arial" panose="020B0604020202020204" pitchFamily="34" charset="0"/>
                        <a:buChar char="•"/>
                      </a:pPr>
                      <a:r>
                        <a:rPr lang="it-IT" sz="1600" dirty="0" smtClean="0">
                          <a:latin typeface="Times New Roman" panose="02020603050405020304" pitchFamily="18" charset="0"/>
                          <a:cs typeface="Times New Roman" panose="02020603050405020304" pitchFamily="18" charset="0"/>
                        </a:rPr>
                        <a:t>Analizzare</a:t>
                      </a:r>
                      <a:r>
                        <a:rPr lang="it-IT" sz="1600" baseline="0" dirty="0" smtClean="0">
                          <a:latin typeface="Times New Roman" panose="02020603050405020304" pitchFamily="18" charset="0"/>
                          <a:cs typeface="Times New Roman" panose="02020603050405020304" pitchFamily="18" charset="0"/>
                        </a:rPr>
                        <a:t> qualitativamente e quantitativamente fenomeni legati alle trasformazioni di energia a partire dall’esperienza</a:t>
                      </a:r>
                      <a:endParaRPr lang="it-IT" sz="1500" b="0" dirty="0">
                        <a:latin typeface="Times New Roman" panose="02020603050405020304" pitchFamily="18" charset="0"/>
                        <a:cs typeface="Times New Roman" panose="02020603050405020304" pitchFamily="18" charset="0"/>
                      </a:endParaRPr>
                    </a:p>
                  </a:txBody>
                  <a:tcPr>
                    <a:solidFill>
                      <a:srgbClr val="FFE1E1"/>
                    </a:solidFill>
                  </a:tcPr>
                </a:tc>
              </a:tr>
              <a:tr h="393286">
                <a:tc>
                  <a:txBody>
                    <a:bodyPr/>
                    <a:lstStyle/>
                    <a:p>
                      <a:pPr marL="285750" indent="-285750">
                        <a:buFont typeface="Arial" panose="020B0604020202020204" pitchFamily="34" charset="0"/>
                        <a:buChar char="•"/>
                      </a:pPr>
                      <a:r>
                        <a:rPr lang="it-IT" sz="1600" dirty="0" smtClean="0">
                          <a:latin typeface="Times New Roman" panose="02020603050405020304" pitchFamily="18" charset="0"/>
                          <a:cs typeface="Times New Roman" panose="02020603050405020304" pitchFamily="18" charset="0"/>
                        </a:rPr>
                        <a:t>Essere</a:t>
                      </a:r>
                      <a:r>
                        <a:rPr lang="it-IT" sz="1600" baseline="0" dirty="0" smtClean="0">
                          <a:latin typeface="Times New Roman" panose="02020603050405020304" pitchFamily="18" charset="0"/>
                          <a:cs typeface="Times New Roman" panose="02020603050405020304" pitchFamily="18" charset="0"/>
                        </a:rPr>
                        <a:t> consapevole delle potenzialità e dei limiti delle tecnologie nel contesto culturale e sociale in cui vengono applicate</a:t>
                      </a:r>
                      <a:endParaRPr lang="it-IT" sz="1500" dirty="0" smtClean="0">
                        <a:latin typeface="Times New Roman" panose="02020603050405020304" pitchFamily="18" charset="0"/>
                        <a:cs typeface="Times New Roman" panose="02020603050405020304" pitchFamily="18" charset="0"/>
                      </a:endParaRPr>
                    </a:p>
                  </a:txBody>
                  <a:tcPr>
                    <a:solidFill>
                      <a:srgbClr val="FFCCCC"/>
                    </a:solidFill>
                  </a:tcPr>
                </a:tc>
              </a:tr>
            </a:tbl>
          </a:graphicData>
        </a:graphic>
      </p:graphicFrame>
    </p:spTree>
    <p:extLst>
      <p:ext uri="{BB962C8B-B14F-4D97-AF65-F5344CB8AC3E}">
        <p14:creationId xmlns:p14="http://schemas.microsoft.com/office/powerpoint/2010/main" val="1069698423"/>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Tabella 4"/>
          <p:cNvGraphicFramePr>
            <a:graphicFrameLocks noGrp="1"/>
          </p:cNvGraphicFramePr>
          <p:nvPr>
            <p:extLst>
              <p:ext uri="{D42A27DB-BD31-4B8C-83A1-F6EECF244321}">
                <p14:modId xmlns:p14="http://schemas.microsoft.com/office/powerpoint/2010/main" val="1730186668"/>
              </p:ext>
            </p:extLst>
          </p:nvPr>
        </p:nvGraphicFramePr>
        <p:xfrm>
          <a:off x="445826" y="2093794"/>
          <a:ext cx="11300347" cy="4432793"/>
        </p:xfrm>
        <a:graphic>
          <a:graphicData uri="http://schemas.openxmlformats.org/drawingml/2006/table">
            <a:tbl>
              <a:tblPr firstCol="1" bandRow="1">
                <a:tableStyleId>{93296810-A885-4BE3-A3E7-6D5BEEA58F35}</a:tableStyleId>
              </a:tblPr>
              <a:tblGrid>
                <a:gridCol w="3889157">
                  <a:extLst>
                    <a:ext uri="{9D8B030D-6E8A-4147-A177-3AD203B41FA5}">
                      <a16:colId xmlns="" xmlns:a16="http://schemas.microsoft.com/office/drawing/2014/main" val="1574848953"/>
                    </a:ext>
                  </a:extLst>
                </a:gridCol>
                <a:gridCol w="7411190">
                  <a:extLst>
                    <a:ext uri="{9D8B030D-6E8A-4147-A177-3AD203B41FA5}">
                      <a16:colId xmlns="" xmlns:a16="http://schemas.microsoft.com/office/drawing/2014/main" val="4006273807"/>
                    </a:ext>
                  </a:extLst>
                </a:gridCol>
              </a:tblGrid>
              <a:tr h="550223">
                <a:tc>
                  <a:txBody>
                    <a:bodyPr/>
                    <a:lstStyle/>
                    <a:p>
                      <a:pPr algn="ctr"/>
                      <a:r>
                        <a:rPr lang="it-IT" dirty="0" smtClean="0"/>
                        <a:t>MACROSISTEMA</a:t>
                      </a:r>
                      <a:endParaRPr lang="it-IT" dirty="0"/>
                    </a:p>
                  </a:txBody>
                  <a:tcPr>
                    <a:solidFill>
                      <a:srgbClr val="C00000"/>
                    </a:solidFill>
                  </a:tcPr>
                </a:tc>
                <a:tc>
                  <a:txBody>
                    <a:bodyPr/>
                    <a:lstStyle/>
                    <a:p>
                      <a:pPr algn="ctr"/>
                      <a:r>
                        <a:rPr lang="it-IT" sz="1600" dirty="0">
                          <a:latin typeface="Times New Roman" pitchFamily="18" charset="0"/>
                          <a:cs typeface="Times New Roman" pitchFamily="18" charset="0"/>
                        </a:rPr>
                        <a:t>Scuola</a:t>
                      </a:r>
                      <a:r>
                        <a:rPr lang="it-IT" sz="1600" baseline="0" dirty="0">
                          <a:latin typeface="Times New Roman" pitchFamily="18" charset="0"/>
                          <a:cs typeface="Times New Roman" pitchFamily="18" charset="0"/>
                        </a:rPr>
                        <a:t> Secondaria di I Grado </a:t>
                      </a:r>
                      <a:r>
                        <a:rPr lang="it-IT" sz="1600" baseline="0" dirty="0" smtClean="0">
                          <a:latin typeface="Times New Roman" pitchFamily="18" charset="0"/>
                          <a:cs typeface="Times New Roman" pitchFamily="18" charset="0"/>
                        </a:rPr>
                        <a:t>«Fiorelli», I.C. «Fiorelli» - Napoli  </a:t>
                      </a:r>
                    </a:p>
                    <a:p>
                      <a:pPr algn="ctr"/>
                      <a:r>
                        <a:rPr lang="it-IT" sz="1600" baseline="0" dirty="0" smtClean="0">
                          <a:latin typeface="Times New Roman" pitchFamily="18" charset="0"/>
                          <a:cs typeface="Times New Roman" pitchFamily="18" charset="0"/>
                        </a:rPr>
                        <a:t>Ambiente socio - culturale </a:t>
                      </a:r>
                      <a:r>
                        <a:rPr lang="it-IT" sz="1600" baseline="0" dirty="0">
                          <a:latin typeface="Times New Roman" pitchFamily="18" charset="0"/>
                          <a:cs typeface="Times New Roman" pitchFamily="18" charset="0"/>
                        </a:rPr>
                        <a:t>molto </a:t>
                      </a:r>
                      <a:r>
                        <a:rPr lang="it-IT" sz="1600" baseline="0" dirty="0" smtClean="0">
                          <a:latin typeface="Times New Roman" pitchFamily="18" charset="0"/>
                          <a:cs typeface="Times New Roman" pitchFamily="18" charset="0"/>
                        </a:rPr>
                        <a:t>eterogeneo</a:t>
                      </a:r>
                      <a:endParaRPr lang="it-IT" sz="1600" dirty="0">
                        <a:latin typeface="Times New Roman" pitchFamily="18" charset="0"/>
                        <a:cs typeface="Times New Roman" pitchFamily="18" charset="0"/>
                      </a:endParaRPr>
                    </a:p>
                  </a:txBody>
                  <a:tcPr/>
                </a:tc>
                <a:extLst>
                  <a:ext uri="{0D108BD9-81ED-4DB2-BD59-A6C34878D82A}">
                    <a16:rowId xmlns="" xmlns:a16="http://schemas.microsoft.com/office/drawing/2014/main" val="4170116341"/>
                  </a:ext>
                </a:extLst>
              </a:tr>
              <a:tr h="2384044">
                <a:tc>
                  <a:txBody>
                    <a:bodyPr/>
                    <a:lstStyle/>
                    <a:p>
                      <a:pPr algn="ctr"/>
                      <a:endParaRPr lang="it-IT" dirty="0" smtClean="0"/>
                    </a:p>
                    <a:p>
                      <a:pPr algn="ctr"/>
                      <a:endParaRPr lang="it-IT" dirty="0" smtClean="0"/>
                    </a:p>
                    <a:p>
                      <a:pPr algn="ctr"/>
                      <a:endParaRPr lang="it-IT" dirty="0" smtClean="0"/>
                    </a:p>
                    <a:p>
                      <a:pPr algn="ctr"/>
                      <a:endParaRPr lang="it-IT" dirty="0" smtClean="0"/>
                    </a:p>
                    <a:p>
                      <a:pPr algn="ctr"/>
                      <a:r>
                        <a:rPr lang="it-IT" dirty="0" smtClean="0"/>
                        <a:t>CLASSE </a:t>
                      </a:r>
                      <a:r>
                        <a:rPr lang="it-IT" dirty="0"/>
                        <a:t>(Chi sono i destinatari)</a:t>
                      </a:r>
                    </a:p>
                  </a:txBody>
                  <a:tcPr>
                    <a:solidFill>
                      <a:srgbClr val="C00000"/>
                    </a:solidFill>
                  </a:tcPr>
                </a:tc>
                <a:tc>
                  <a:txBody>
                    <a:bodyPr/>
                    <a:lstStyle/>
                    <a:p>
                      <a:pPr algn="ctr"/>
                      <a:r>
                        <a:rPr lang="it-IT" sz="1600" dirty="0">
                          <a:latin typeface="Times New Roman" pitchFamily="18" charset="0"/>
                          <a:cs typeface="Times New Roman" pitchFamily="18" charset="0"/>
                        </a:rPr>
                        <a:t>I destinatari di questo</a:t>
                      </a:r>
                      <a:r>
                        <a:rPr lang="it-IT" sz="1600" baseline="0" dirty="0">
                          <a:latin typeface="Times New Roman" pitchFamily="18" charset="0"/>
                          <a:cs typeface="Times New Roman" pitchFamily="18" charset="0"/>
                        </a:rPr>
                        <a:t> percorso didattico sono riferibili alla classe </a:t>
                      </a:r>
                      <a:r>
                        <a:rPr lang="it-IT" sz="1600" baseline="0" dirty="0" smtClean="0">
                          <a:latin typeface="Times New Roman" pitchFamily="18" charset="0"/>
                          <a:cs typeface="Times New Roman" pitchFamily="18" charset="0"/>
                        </a:rPr>
                        <a:t>2 sez. B costituita da 22 alunni (11 </a:t>
                      </a:r>
                      <a:r>
                        <a:rPr lang="it-IT" sz="1600" baseline="0" dirty="0">
                          <a:latin typeface="Times New Roman" pitchFamily="18" charset="0"/>
                          <a:cs typeface="Times New Roman" pitchFamily="18" charset="0"/>
                        </a:rPr>
                        <a:t>maschi e </a:t>
                      </a:r>
                      <a:r>
                        <a:rPr lang="it-IT" sz="1600" baseline="0" dirty="0" smtClean="0">
                          <a:latin typeface="Times New Roman" pitchFamily="18" charset="0"/>
                          <a:cs typeface="Times New Roman" pitchFamily="18" charset="0"/>
                        </a:rPr>
                        <a:t>11 </a:t>
                      </a:r>
                      <a:r>
                        <a:rPr lang="it-IT" sz="1600" baseline="0" dirty="0">
                          <a:latin typeface="Times New Roman" pitchFamily="18" charset="0"/>
                          <a:cs typeface="Times New Roman" pitchFamily="18" charset="0"/>
                        </a:rPr>
                        <a:t>femmine)</a:t>
                      </a:r>
                      <a:r>
                        <a:rPr kumimoji="0" lang="it-IT"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di cui </a:t>
                      </a:r>
                      <a:r>
                        <a:rPr kumimoji="0" lang="it-IT" sz="16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2 </a:t>
                      </a:r>
                      <a:r>
                        <a:rPr kumimoji="0" lang="it-IT"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con bisogni educativi </a:t>
                      </a:r>
                      <a:r>
                        <a:rPr kumimoji="0" lang="it-IT" sz="16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speciali</a:t>
                      </a:r>
                      <a:r>
                        <a:rPr lang="it-IT" sz="1600" baseline="0" dirty="0" smtClean="0">
                          <a:latin typeface="Times New Roman" pitchFamily="18" charset="0"/>
                          <a:cs typeface="Times New Roman" pitchFamily="18"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Sulla base di verifiche diagnostiche somministrate ad inizio anno, risulta che la classe:</a:t>
                      </a:r>
                    </a:p>
                    <a:p>
                      <a:pPr marL="342900" marR="0" lvl="0" indent="-342900" algn="l" defTabSz="457200" rtl="0" eaLnBrk="1" fontAlgn="auto" latinLnBrk="0" hangingPunct="1">
                        <a:lnSpc>
                          <a:spcPct val="100000"/>
                        </a:lnSpc>
                        <a:spcBef>
                          <a:spcPts val="0"/>
                        </a:spcBef>
                        <a:spcAft>
                          <a:spcPts val="0"/>
                        </a:spcAft>
                        <a:buClrTx/>
                        <a:buSzTx/>
                        <a:buFont typeface="Wingdings" pitchFamily="2" charset="2"/>
                        <a:buChar char="q"/>
                        <a:tabLst/>
                        <a:defRPr/>
                      </a:pPr>
                      <a:r>
                        <a:rPr kumimoji="0" lang="it-IT"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è dotata di conoscenze e abilità che nella media risultano soddisfacenti, seppur diversificate per fasce che contemperano livelli sia di mediocrità (4 casi) che di eccellenza (2 casi)</a:t>
                      </a:r>
                    </a:p>
                    <a:p>
                      <a:pPr marL="342900" marR="0" lvl="0" indent="-342900" algn="l" defTabSz="457200" rtl="0" eaLnBrk="1" fontAlgn="auto" latinLnBrk="0" hangingPunct="1">
                        <a:lnSpc>
                          <a:spcPct val="100000"/>
                        </a:lnSpc>
                        <a:spcBef>
                          <a:spcPts val="0"/>
                        </a:spcBef>
                        <a:spcAft>
                          <a:spcPts val="0"/>
                        </a:spcAft>
                        <a:buClrTx/>
                        <a:buSzTx/>
                        <a:buFont typeface="Wingdings" pitchFamily="2" charset="2"/>
                        <a:buChar char="q"/>
                        <a:tabLst/>
                        <a:defRPr/>
                      </a:pPr>
                      <a:r>
                        <a:rPr kumimoji="0" lang="it-IT"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partecipa al dialogo educativo ed è globalmente propositiva verso le attività proposte</a:t>
                      </a:r>
                    </a:p>
                    <a:p>
                      <a:pPr marL="342900" marR="0" lvl="0" indent="-342900" algn="l" defTabSz="457200" rtl="0" eaLnBrk="1" fontAlgn="auto" latinLnBrk="0" hangingPunct="1">
                        <a:lnSpc>
                          <a:spcPct val="100000"/>
                        </a:lnSpc>
                        <a:spcBef>
                          <a:spcPts val="0"/>
                        </a:spcBef>
                        <a:spcAft>
                          <a:spcPts val="0"/>
                        </a:spcAft>
                        <a:buClrTx/>
                        <a:buSzTx/>
                        <a:buFont typeface="Wingdings" pitchFamily="2" charset="2"/>
                        <a:buChar char="q"/>
                        <a:tabLst/>
                        <a:defRPr/>
                      </a:pPr>
                      <a:r>
                        <a:rPr kumimoji="0" lang="it-IT"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possiede un adeguato senso di disciplina e di ascolto</a:t>
                      </a:r>
                    </a:p>
                    <a:p>
                      <a:pPr marL="342900" marR="0" lvl="0" indent="-342900" algn="l" defTabSz="457200" rtl="0" eaLnBrk="1" fontAlgn="auto" latinLnBrk="0" hangingPunct="1">
                        <a:lnSpc>
                          <a:spcPct val="100000"/>
                        </a:lnSpc>
                        <a:spcBef>
                          <a:spcPts val="0"/>
                        </a:spcBef>
                        <a:spcAft>
                          <a:spcPts val="0"/>
                        </a:spcAft>
                        <a:buClrTx/>
                        <a:buSzTx/>
                        <a:buFont typeface="Wingdings" pitchFamily="2" charset="2"/>
                        <a:buChar char="q"/>
                        <a:tabLst/>
                        <a:defRPr/>
                      </a:pPr>
                      <a:r>
                        <a:rPr kumimoji="0" lang="it-IT"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presenta stili di apprendimento eterogenei: visivo - verbale, analitico, globale</a:t>
                      </a:r>
                    </a:p>
                  </a:txBody>
                  <a:tcPr/>
                </a:tc>
                <a:extLst>
                  <a:ext uri="{0D108BD9-81ED-4DB2-BD59-A6C34878D82A}">
                    <a16:rowId xmlns="" xmlns:a16="http://schemas.microsoft.com/office/drawing/2014/main" val="2092905840"/>
                  </a:ext>
                </a:extLst>
              </a:tr>
              <a:tr h="1323833">
                <a:tc>
                  <a:txBody>
                    <a:bodyPr/>
                    <a:lstStyle/>
                    <a:p>
                      <a:pPr algn="ctr"/>
                      <a:endParaRPr lang="it-IT" dirty="0" smtClean="0"/>
                    </a:p>
                    <a:p>
                      <a:pPr algn="ctr"/>
                      <a:r>
                        <a:rPr lang="it-IT" dirty="0" smtClean="0"/>
                        <a:t>ALUNNI </a:t>
                      </a:r>
                      <a:r>
                        <a:rPr lang="it-IT" dirty="0"/>
                        <a:t>CON BES</a:t>
                      </a:r>
                    </a:p>
                  </a:txBody>
                  <a:tcPr>
                    <a:solidFill>
                      <a:srgbClr val="C00000"/>
                    </a:solidFill>
                  </a:tcPr>
                </a:tc>
                <a:tc>
                  <a:txBody>
                    <a:bodyPr/>
                    <a:lstStyle/>
                    <a:p>
                      <a:pPr algn="ctr"/>
                      <a:endParaRPr lang="it-IT" sz="1600" dirty="0" smtClean="0">
                        <a:latin typeface="Times New Roman" pitchFamily="18" charset="0"/>
                        <a:cs typeface="Times New Roman" pitchFamily="18" charset="0"/>
                      </a:endParaRPr>
                    </a:p>
                    <a:p>
                      <a:pPr algn="ctr"/>
                      <a:r>
                        <a:rPr lang="it-IT" sz="1600" dirty="0" smtClean="0">
                          <a:latin typeface="Times New Roman" pitchFamily="18" charset="0"/>
                          <a:cs typeface="Times New Roman" pitchFamily="18" charset="0"/>
                        </a:rPr>
                        <a:t>1 </a:t>
                      </a:r>
                      <a:r>
                        <a:rPr kumimoji="0" lang="it-IT"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Alunna a cui è stato diagnosticato un disturbo evolutivo misto con sindrome di ansia sociale </a:t>
                      </a:r>
                      <a:endParaRPr lang="it-IT" sz="1600" dirty="0">
                        <a:latin typeface="Times New Roman" pitchFamily="18" charset="0"/>
                        <a:cs typeface="Times New Roman"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it-IT" sz="1600" dirty="0">
                          <a:latin typeface="Times New Roman" pitchFamily="18" charset="0"/>
                          <a:cs typeface="Times New Roman" pitchFamily="18" charset="0"/>
                        </a:rPr>
                        <a:t>1 Alunno con svantaggi </a:t>
                      </a:r>
                      <a:r>
                        <a:rPr lang="it-IT" sz="1600" dirty="0" smtClean="0">
                          <a:latin typeface="Times New Roman" pitchFamily="18" charset="0"/>
                          <a:cs typeface="Times New Roman" pitchFamily="18" charset="0"/>
                        </a:rPr>
                        <a:t>socio-economici</a:t>
                      </a:r>
                      <a:endParaRPr kumimoji="0" lang="it-IT"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txBody>
                  <a:tcPr/>
                </a:tc>
                <a:extLst>
                  <a:ext uri="{0D108BD9-81ED-4DB2-BD59-A6C34878D82A}">
                    <a16:rowId xmlns="" xmlns:a16="http://schemas.microsoft.com/office/drawing/2014/main" val="1141909655"/>
                  </a:ext>
                </a:extLst>
              </a:tr>
            </a:tbl>
          </a:graphicData>
        </a:graphic>
      </p:graphicFrame>
      <p:sp>
        <p:nvSpPr>
          <p:cNvPr id="7" name="Titolo 1"/>
          <p:cNvSpPr txBox="1">
            <a:spLocks/>
          </p:cNvSpPr>
          <p:nvPr/>
        </p:nvSpPr>
        <p:spPr>
          <a:xfrm>
            <a:off x="0" y="93424"/>
            <a:ext cx="12192000" cy="60952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sz="4000"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Progettazione </a:t>
            </a:r>
            <a:r>
              <a:rPr lang="it-IT" sz="4000" b="1" dirty="0" smtClean="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didattica </a:t>
            </a:r>
            <a:endParaRPr lang="en-US" sz="4000"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 name="Rettangolo 1"/>
          <p:cNvSpPr/>
          <p:nvPr/>
        </p:nvSpPr>
        <p:spPr>
          <a:xfrm>
            <a:off x="0" y="825783"/>
            <a:ext cx="12192000" cy="954107"/>
          </a:xfrm>
          <a:prstGeom prst="rect">
            <a:avLst/>
          </a:prstGeom>
        </p:spPr>
        <p:txBody>
          <a:bodyPr wrap="square">
            <a:spAutoFit/>
          </a:bodyPr>
          <a:lstStyle/>
          <a:p>
            <a:pPr algn="ctr"/>
            <a:r>
              <a:rPr lang="it-IT" sz="2800" b="1" dirty="0" smtClean="0">
                <a:solidFill>
                  <a:prstClr val="white"/>
                </a:solidFill>
                <a:latin typeface="Times New Roman" panose="02020603050405020304" pitchFamily="18" charset="0"/>
                <a:cs typeface="Times New Roman" panose="02020603050405020304" pitchFamily="18" charset="0"/>
              </a:rPr>
              <a:t>CONTESTO DIDATTICO E PRESENTAZIONE </a:t>
            </a:r>
            <a:r>
              <a:rPr lang="it-IT" sz="2800" b="1" dirty="0">
                <a:solidFill>
                  <a:prstClr val="white"/>
                </a:solidFill>
                <a:latin typeface="Times New Roman" panose="02020603050405020304" pitchFamily="18" charset="0"/>
                <a:cs typeface="Times New Roman" panose="02020603050405020304" pitchFamily="18" charset="0"/>
              </a:rPr>
              <a:t>DELLA CLASSE: composizione, condotta, stili di apprendimento e sociometria</a:t>
            </a:r>
            <a:endParaRPr lang="it-IT" sz="2800" dirty="0">
              <a:solidFill>
                <a:prstClr val="white"/>
              </a:solidFill>
              <a:latin typeface="Century Gothic"/>
            </a:endParaRPr>
          </a:p>
        </p:txBody>
      </p:sp>
    </p:spTree>
    <p:extLst>
      <p:ext uri="{BB962C8B-B14F-4D97-AF65-F5344CB8AC3E}">
        <p14:creationId xmlns:p14="http://schemas.microsoft.com/office/powerpoint/2010/main" val="14411506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asellaDiTesto 3"/>
          <p:cNvSpPr txBox="1"/>
          <p:nvPr/>
        </p:nvSpPr>
        <p:spPr>
          <a:xfrm>
            <a:off x="7379594" y="5795491"/>
            <a:ext cx="4675031" cy="369332"/>
          </a:xfrm>
          <a:prstGeom prst="rect">
            <a:avLst/>
          </a:prstGeom>
          <a:noFill/>
        </p:spPr>
        <p:txBody>
          <a:bodyPr wrap="square" rtlCol="0">
            <a:spAutoFit/>
          </a:bodyPr>
          <a:lstStyle/>
          <a:p>
            <a:endParaRPr lang="it-IT" dirty="0">
              <a:latin typeface="Times New Roman" panose="02020603050405020304" pitchFamily="18" charset="0"/>
              <a:cs typeface="Times New Roman" panose="02020603050405020304" pitchFamily="18" charset="0"/>
            </a:endParaRPr>
          </a:p>
        </p:txBody>
      </p:sp>
      <p:pic>
        <p:nvPicPr>
          <p:cNvPr id="5" name="Picture 2" descr="Risultati immagini per bisogni educativi special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388" y="4305743"/>
            <a:ext cx="1746913" cy="11651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magine correl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45" y="3186729"/>
            <a:ext cx="3018463" cy="102095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ella 5"/>
          <p:cNvGraphicFramePr>
            <a:graphicFrameLocks noGrp="1"/>
          </p:cNvGraphicFramePr>
          <p:nvPr>
            <p:extLst>
              <p:ext uri="{D42A27DB-BD31-4B8C-83A1-F6EECF244321}">
                <p14:modId xmlns:p14="http://schemas.microsoft.com/office/powerpoint/2010/main" val="1150467226"/>
              </p:ext>
            </p:extLst>
          </p:nvPr>
        </p:nvGraphicFramePr>
        <p:xfrm>
          <a:off x="3138996" y="574442"/>
          <a:ext cx="8789236" cy="4544799"/>
        </p:xfrm>
        <a:graphic>
          <a:graphicData uri="http://schemas.openxmlformats.org/drawingml/2006/table">
            <a:tbl>
              <a:tblPr firstRow="1" bandRow="1">
                <a:tableStyleId>{5C22544A-7EE6-4342-B048-85BDC9FD1C3A}</a:tableStyleId>
              </a:tblPr>
              <a:tblGrid>
                <a:gridCol w="4301866"/>
                <a:gridCol w="4487370"/>
              </a:tblGrid>
              <a:tr h="365582">
                <a:tc>
                  <a:txBody>
                    <a:bodyPr/>
                    <a:lstStyle/>
                    <a:p>
                      <a:pPr algn="ctr"/>
                      <a:r>
                        <a:rPr lang="it-IT" sz="1600" dirty="0" smtClean="0">
                          <a:solidFill>
                            <a:srgbClr val="FFFF00"/>
                          </a:solidFill>
                          <a:latin typeface="Times New Roman" panose="02020603050405020304" pitchFamily="18" charset="0"/>
                          <a:cs typeface="Times New Roman" panose="02020603050405020304" pitchFamily="18" charset="0"/>
                        </a:rPr>
                        <a:t>ALUNNA DISABILE</a:t>
                      </a:r>
                      <a:endParaRPr lang="it-IT" sz="1600" dirty="0">
                        <a:solidFill>
                          <a:srgbClr val="FFFF00"/>
                        </a:solidFill>
                        <a:latin typeface="Times New Roman" panose="02020603050405020304" pitchFamily="18" charset="0"/>
                        <a:cs typeface="Times New Roman" panose="02020603050405020304" pitchFamily="18" charset="0"/>
                      </a:endParaRPr>
                    </a:p>
                  </a:txBody>
                  <a:tcPr/>
                </a:tc>
                <a:tc>
                  <a:txBody>
                    <a:bodyPr/>
                    <a:lstStyle/>
                    <a:p>
                      <a:pPr algn="ctr"/>
                      <a:r>
                        <a:rPr lang="it-IT" sz="1600" dirty="0" smtClean="0">
                          <a:solidFill>
                            <a:srgbClr val="FFFF00"/>
                          </a:solidFill>
                          <a:latin typeface="Times New Roman" panose="02020603050405020304" pitchFamily="18" charset="0"/>
                          <a:cs typeface="Times New Roman" panose="02020603050405020304" pitchFamily="18" charset="0"/>
                        </a:rPr>
                        <a:t>ALUNNO </a:t>
                      </a:r>
                      <a:r>
                        <a:rPr lang="it-IT" sz="1600" dirty="0" smtClean="0">
                          <a:solidFill>
                            <a:srgbClr val="FFFF00"/>
                          </a:solidFill>
                          <a:latin typeface="Times New Roman" panose="02020603050405020304" pitchFamily="18" charset="0"/>
                          <a:cs typeface="Times New Roman" panose="02020603050405020304" pitchFamily="18" charset="0"/>
                        </a:rPr>
                        <a:t>CON </a:t>
                      </a:r>
                      <a:r>
                        <a:rPr lang="it-IT" sz="1600" dirty="0" smtClean="0">
                          <a:solidFill>
                            <a:srgbClr val="FFFF00"/>
                          </a:solidFill>
                          <a:latin typeface="Times New Roman" panose="02020603050405020304" pitchFamily="18" charset="0"/>
                          <a:cs typeface="Times New Roman" panose="02020603050405020304" pitchFamily="18" charset="0"/>
                        </a:rPr>
                        <a:t>SVANTAGGIO</a:t>
                      </a:r>
                      <a:r>
                        <a:rPr lang="it-IT" sz="1600" baseline="0" dirty="0" smtClean="0">
                          <a:solidFill>
                            <a:srgbClr val="FFFF00"/>
                          </a:solidFill>
                          <a:latin typeface="Times New Roman" panose="02020603050405020304" pitchFamily="18" charset="0"/>
                          <a:cs typeface="Times New Roman" panose="02020603050405020304" pitchFamily="18" charset="0"/>
                        </a:rPr>
                        <a:t> </a:t>
                      </a:r>
                    </a:p>
                    <a:p>
                      <a:pPr algn="ctr"/>
                      <a:r>
                        <a:rPr lang="it-IT" sz="1600" baseline="0" dirty="0" smtClean="0">
                          <a:solidFill>
                            <a:srgbClr val="FFFF00"/>
                          </a:solidFill>
                          <a:latin typeface="Times New Roman" panose="02020603050405020304" pitchFamily="18" charset="0"/>
                          <a:cs typeface="Times New Roman" panose="02020603050405020304" pitchFamily="18" charset="0"/>
                        </a:rPr>
                        <a:t>SOCIO - ECONOMICO</a:t>
                      </a:r>
                      <a:endParaRPr lang="it-IT" sz="1600" dirty="0">
                        <a:solidFill>
                          <a:srgbClr val="FFFF00"/>
                        </a:solidFill>
                        <a:latin typeface="Times New Roman" panose="02020603050405020304" pitchFamily="18" charset="0"/>
                        <a:cs typeface="Times New Roman" panose="02020603050405020304" pitchFamily="18" charset="0"/>
                      </a:endParaRPr>
                    </a:p>
                  </a:txBody>
                  <a:tcPr/>
                </a:tc>
              </a:tr>
              <a:tr h="1120789">
                <a:tc>
                  <a:txBody>
                    <a:bodyPr/>
                    <a:lstStyle/>
                    <a:p>
                      <a:pPr algn="ctr"/>
                      <a:r>
                        <a:rPr lang="it-IT" sz="1600" dirty="0" smtClean="0">
                          <a:latin typeface="Times New Roman" panose="02020603050405020304" pitchFamily="18" charset="0"/>
                          <a:cs typeface="Times New Roman" panose="02020603050405020304" pitchFamily="18" charset="0"/>
                        </a:rPr>
                        <a:t>Alunna a cui è stato</a:t>
                      </a:r>
                      <a:r>
                        <a:rPr lang="it-IT" sz="1600" baseline="0" dirty="0" smtClean="0">
                          <a:latin typeface="Times New Roman" panose="02020603050405020304" pitchFamily="18" charset="0"/>
                          <a:cs typeface="Times New Roman" panose="02020603050405020304" pitchFamily="18" charset="0"/>
                        </a:rPr>
                        <a:t> diagnosticato un disturbo evolutivo misto con sindrome di ansia sociale dell’infanzia</a:t>
                      </a:r>
                      <a:endParaRPr lang="it-IT" sz="1600" dirty="0">
                        <a:latin typeface="Times New Roman" panose="02020603050405020304" pitchFamily="18" charset="0"/>
                        <a:cs typeface="Times New Roman" panose="02020603050405020304" pitchFamily="18" charset="0"/>
                      </a:endParaRPr>
                    </a:p>
                  </a:txBody>
                  <a:tcPr/>
                </a:tc>
                <a:tc>
                  <a:txBody>
                    <a:bodyPr/>
                    <a:lstStyle/>
                    <a:p>
                      <a:pPr algn="ctr"/>
                      <a:r>
                        <a:rPr lang="it-IT" sz="1600" b="1" u="sng" dirty="0" smtClean="0">
                          <a:effectLst/>
                          <a:latin typeface="Times New Roman" panose="02020603050405020304" pitchFamily="18" charset="0"/>
                          <a:cs typeface="Times New Roman" panose="02020603050405020304" pitchFamily="18" charset="0"/>
                        </a:rPr>
                        <a:t>Alunno con svantaggi socio-economici</a:t>
                      </a:r>
                    </a:p>
                    <a:p>
                      <a:pPr algn="ctr"/>
                      <a:r>
                        <a:rPr lang="it-IT" sz="1600" b="1" u="sng" dirty="0" smtClean="0">
                          <a:effectLst/>
                          <a:latin typeface="Times New Roman" panose="02020603050405020304" pitchFamily="18" charset="0"/>
                          <a:cs typeface="Times New Roman" panose="02020603050405020304" pitchFamily="18" charset="0"/>
                        </a:rPr>
                        <a:t>Alunna straniera di recente arrivo in Italia</a:t>
                      </a:r>
                      <a:endParaRPr lang="it-IT" sz="1600" b="1" u="sng" dirty="0">
                        <a:effectLst/>
                        <a:latin typeface="Times New Roman" panose="02020603050405020304" pitchFamily="18" charset="0"/>
                        <a:cs typeface="Times New Roman" panose="02020603050405020304" pitchFamily="18" charset="0"/>
                      </a:endParaRPr>
                    </a:p>
                  </a:txBody>
                  <a:tcPr/>
                </a:tc>
              </a:tr>
              <a:tr h="284489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it-IT" sz="1600" dirty="0" smtClean="0">
                          <a:solidFill>
                            <a:schemeClr val="tx1"/>
                          </a:solidFill>
                          <a:latin typeface="Times New Roman" panose="02020603050405020304" pitchFamily="18" charset="0"/>
                          <a:cs typeface="Times New Roman" panose="02020603050405020304" pitchFamily="18" charset="0"/>
                        </a:rPr>
                        <a:t>L’alunna è affiancata dall’insegnante di sostegno per  9 h settimanali, di cui </a:t>
                      </a:r>
                      <a:r>
                        <a:rPr lang="it-IT" sz="1600" dirty="0" smtClean="0">
                          <a:solidFill>
                            <a:schemeClr val="tx1"/>
                          </a:solidFill>
                          <a:latin typeface="Times New Roman" panose="02020603050405020304" pitchFamily="18" charset="0"/>
                          <a:cs typeface="Times New Roman" panose="02020603050405020304" pitchFamily="18" charset="0"/>
                        </a:rPr>
                        <a:t>1h</a:t>
                      </a:r>
                      <a:r>
                        <a:rPr lang="it-IT" sz="1600" baseline="0" dirty="0" smtClean="0">
                          <a:solidFill>
                            <a:schemeClr val="tx1"/>
                          </a:solidFill>
                          <a:latin typeface="Times New Roman" panose="02020603050405020304" pitchFamily="18" charset="0"/>
                          <a:cs typeface="Times New Roman" panose="02020603050405020304" pitchFamily="18" charset="0"/>
                        </a:rPr>
                        <a:t> è</a:t>
                      </a:r>
                      <a:r>
                        <a:rPr lang="it-IT" sz="1600" dirty="0" smtClean="0">
                          <a:solidFill>
                            <a:schemeClr val="tx1"/>
                          </a:solidFill>
                          <a:latin typeface="Times New Roman" panose="02020603050405020304" pitchFamily="18" charset="0"/>
                          <a:cs typeface="Times New Roman" panose="02020603050405020304" pitchFamily="18" charset="0"/>
                        </a:rPr>
                        <a:t> dedicata alle scienze,</a:t>
                      </a:r>
                      <a:r>
                        <a:rPr lang="it-IT" sz="1600" baseline="0" dirty="0" smtClean="0">
                          <a:solidFill>
                            <a:schemeClr val="tx1"/>
                          </a:solidFill>
                          <a:latin typeface="Times New Roman" panose="02020603050405020304" pitchFamily="18" charset="0"/>
                          <a:cs typeface="Times New Roman" panose="02020603050405020304" pitchFamily="18" charset="0"/>
                        </a:rPr>
                        <a:t> </a:t>
                      </a:r>
                      <a:r>
                        <a:rPr lang="it-IT" sz="1600" baseline="0" dirty="0" smtClean="0">
                          <a:solidFill>
                            <a:schemeClr val="tx1"/>
                          </a:solidFill>
                          <a:latin typeface="Times New Roman" panose="02020603050405020304" pitchFamily="18" charset="0"/>
                          <a:cs typeface="Times New Roman" panose="02020603050405020304" pitchFamily="18" charset="0"/>
                        </a:rPr>
                        <a:t>come da</a:t>
                      </a:r>
                      <a:r>
                        <a:rPr lang="it-IT" sz="1600" dirty="0" smtClean="0">
                          <a:solidFill>
                            <a:schemeClr val="tx1"/>
                          </a:solidFill>
                          <a:latin typeface="Times New Roman" panose="02020603050405020304" pitchFamily="18" charset="0"/>
                          <a:cs typeface="Times New Roman" panose="02020603050405020304" pitchFamily="18" charset="0"/>
                        </a:rPr>
                        <a:t> GLH. </a:t>
                      </a:r>
                    </a:p>
                    <a:p>
                      <a:pPr algn="just"/>
                      <a:endParaRPr lang="it-IT" sz="16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600" b="1" i="0" u="sng"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STRATEGIE CONDIVISE DAL CDC - PDP</a:t>
                      </a:r>
                    </a:p>
                    <a:p>
                      <a:endParaRPr lang="it-IT" sz="1600" b="1" i="1" u="sng" dirty="0">
                        <a:effectLst/>
                        <a:latin typeface="Times New Roman" panose="02020603050405020304" pitchFamily="18" charset="0"/>
                        <a:cs typeface="Times New Roman" panose="02020603050405020304" pitchFamily="18" charset="0"/>
                      </a:endParaRPr>
                    </a:p>
                  </a:txBody>
                  <a:tcPr/>
                </a:tc>
              </a:tr>
            </a:tbl>
          </a:graphicData>
        </a:graphic>
      </p:graphicFrame>
      <p:sp>
        <p:nvSpPr>
          <p:cNvPr id="8" name="CasellaDiTesto 7"/>
          <p:cNvSpPr txBox="1"/>
          <p:nvPr/>
        </p:nvSpPr>
        <p:spPr>
          <a:xfrm>
            <a:off x="-1" y="26330"/>
            <a:ext cx="12054625" cy="430887"/>
          </a:xfrm>
          <a:prstGeom prst="rect">
            <a:avLst/>
          </a:prstGeom>
          <a:noFill/>
        </p:spPr>
        <p:txBody>
          <a:bodyPr wrap="square" rtlCol="0">
            <a:spAutoFit/>
          </a:bodyPr>
          <a:lstStyle/>
          <a:p>
            <a:pPr algn="ctr"/>
            <a:r>
              <a:rPr lang="it-IT" sz="2200" b="1" dirty="0" smtClean="0">
                <a:solidFill>
                  <a:schemeClr val="bg1"/>
                </a:solidFill>
                <a:latin typeface="Times New Roman" panose="02020603050405020304" pitchFamily="18" charset="0"/>
                <a:cs typeface="Times New Roman" panose="02020603050405020304" pitchFamily="18" charset="0"/>
              </a:rPr>
              <a:t>BISOGNI EDUCATIVI SPECIALI E DIDATTICA INCLUSIVA</a:t>
            </a:r>
            <a:endParaRPr lang="it-IT" sz="2200" b="1" dirty="0">
              <a:solidFill>
                <a:schemeClr val="bg1"/>
              </a:solidFill>
              <a:latin typeface="Times New Roman" panose="02020603050405020304" pitchFamily="18" charset="0"/>
              <a:cs typeface="Times New Roman" panose="02020603050405020304" pitchFamily="18" charset="0"/>
            </a:endParaRPr>
          </a:p>
        </p:txBody>
      </p:sp>
      <p:sp>
        <p:nvSpPr>
          <p:cNvPr id="7" name="Rettangolo 6"/>
          <p:cNvSpPr/>
          <p:nvPr/>
        </p:nvSpPr>
        <p:spPr>
          <a:xfrm>
            <a:off x="136478" y="687749"/>
            <a:ext cx="2770495" cy="2308324"/>
          </a:xfrm>
          <a:prstGeom prst="rect">
            <a:avLst/>
          </a:prstGeom>
        </p:spPr>
        <p:txBody>
          <a:bodyPr wrap="square">
            <a:spAutoFit/>
          </a:bodyPr>
          <a:lstStyle/>
          <a:p>
            <a:pPr lvl="0" algn="ctr"/>
            <a:r>
              <a:rPr lang="it-IT" b="1" dirty="0">
                <a:solidFill>
                  <a:srgbClr val="FFFF00"/>
                </a:solidFill>
                <a:latin typeface="Times New Roman" panose="02020603050405020304" pitchFamily="18" charset="0"/>
                <a:cs typeface="Times New Roman" panose="02020603050405020304" pitchFamily="18" charset="0"/>
              </a:rPr>
              <a:t>La didattica </a:t>
            </a:r>
            <a:r>
              <a:rPr lang="it-IT" b="1" dirty="0" smtClean="0">
                <a:solidFill>
                  <a:srgbClr val="FFFF00"/>
                </a:solidFill>
                <a:latin typeface="Times New Roman" panose="02020603050405020304" pitchFamily="18" charset="0"/>
                <a:cs typeface="Times New Roman" panose="02020603050405020304" pitchFamily="18" charset="0"/>
              </a:rPr>
              <a:t>inclusiva:</a:t>
            </a:r>
          </a:p>
          <a:p>
            <a:pPr marL="285750" lvl="0" indent="-285750" algn="just">
              <a:buFont typeface="Wingdings" pitchFamily="2" charset="2"/>
              <a:buChar char="ü"/>
            </a:pPr>
            <a:r>
              <a:rPr lang="it-IT" dirty="0">
                <a:solidFill>
                  <a:srgbClr val="FFFF00"/>
                </a:solidFill>
                <a:latin typeface="Times New Roman" panose="02020603050405020304" pitchFamily="18" charset="0"/>
                <a:cs typeface="Times New Roman" panose="02020603050405020304" pitchFamily="18" charset="0"/>
              </a:rPr>
              <a:t>e</a:t>
            </a:r>
            <a:r>
              <a:rPr lang="it-IT" dirty="0" smtClean="0">
                <a:solidFill>
                  <a:srgbClr val="FFFF00"/>
                </a:solidFill>
                <a:latin typeface="Times New Roman" panose="02020603050405020304" pitchFamily="18" charset="0"/>
                <a:cs typeface="Times New Roman" panose="02020603050405020304" pitchFamily="18" charset="0"/>
              </a:rPr>
              <a:t>qua, creativa, flessibile</a:t>
            </a:r>
          </a:p>
          <a:p>
            <a:pPr marL="285750" lvl="0" indent="-285750" algn="just">
              <a:buFont typeface="Wingdings" pitchFamily="2" charset="2"/>
              <a:buChar char="ü"/>
            </a:pPr>
            <a:r>
              <a:rPr lang="it-IT" dirty="0" smtClean="0">
                <a:solidFill>
                  <a:srgbClr val="FFFF00"/>
                </a:solidFill>
                <a:latin typeface="Times New Roman" panose="02020603050405020304" pitchFamily="18" charset="0"/>
                <a:cs typeface="Times New Roman" panose="02020603050405020304" pitchFamily="18" charset="0"/>
              </a:rPr>
              <a:t>comprende il bisogno e valorizza le differenze</a:t>
            </a:r>
          </a:p>
          <a:p>
            <a:pPr marL="285750" lvl="0" indent="-285750" algn="just">
              <a:buFont typeface="Wingdings" pitchFamily="2" charset="2"/>
              <a:buChar char="ü"/>
            </a:pPr>
            <a:r>
              <a:rPr lang="it-IT" dirty="0" smtClean="0">
                <a:solidFill>
                  <a:srgbClr val="FFFF00"/>
                </a:solidFill>
                <a:latin typeface="Times New Roman" panose="02020603050405020304" pitchFamily="18" charset="0"/>
                <a:cs typeface="Times New Roman" panose="02020603050405020304" pitchFamily="18" charset="0"/>
              </a:rPr>
              <a:t>vicina </a:t>
            </a:r>
            <a:r>
              <a:rPr lang="it-IT" dirty="0">
                <a:solidFill>
                  <a:srgbClr val="FFFF00"/>
                </a:solidFill>
                <a:latin typeface="Times New Roman" panose="02020603050405020304" pitchFamily="18" charset="0"/>
                <a:cs typeface="Times New Roman" panose="02020603050405020304" pitchFamily="18" charset="0"/>
              </a:rPr>
              <a:t>alla </a:t>
            </a:r>
            <a:r>
              <a:rPr lang="it-IT" dirty="0" smtClean="0">
                <a:solidFill>
                  <a:srgbClr val="FFFF00"/>
                </a:solidFill>
                <a:latin typeface="Times New Roman" panose="02020603050405020304" pitchFamily="18" charset="0"/>
                <a:cs typeface="Times New Roman" panose="02020603050405020304" pitchFamily="18" charset="0"/>
              </a:rPr>
              <a:t>realtà</a:t>
            </a:r>
          </a:p>
          <a:p>
            <a:pPr marL="285750" lvl="0" indent="-285750" algn="just">
              <a:buFont typeface="Wingdings" pitchFamily="2" charset="2"/>
              <a:buChar char="ü"/>
            </a:pPr>
            <a:r>
              <a:rPr lang="it-IT" dirty="0" smtClean="0">
                <a:solidFill>
                  <a:srgbClr val="FFFF00"/>
                </a:solidFill>
                <a:latin typeface="Times New Roman" panose="02020603050405020304" pitchFamily="18" charset="0"/>
                <a:cs typeface="Times New Roman" panose="02020603050405020304" pitchFamily="18" charset="0"/>
              </a:rPr>
              <a:t>non si basa su «rigidità metodologiche»</a:t>
            </a:r>
          </a:p>
          <a:p>
            <a:pPr marL="285750" lvl="0" indent="-285750" algn="just">
              <a:buFont typeface="Wingdings" pitchFamily="2" charset="2"/>
              <a:buChar char="ü"/>
            </a:pPr>
            <a:r>
              <a:rPr lang="it-IT" dirty="0" smtClean="0">
                <a:solidFill>
                  <a:srgbClr val="FFFF00"/>
                </a:solidFill>
                <a:latin typeface="Times New Roman" panose="02020603050405020304" pitchFamily="18" charset="0"/>
                <a:cs typeface="Times New Roman" panose="02020603050405020304" pitchFamily="18" charset="0"/>
              </a:rPr>
              <a:t>attua risposte funzionali</a:t>
            </a:r>
            <a:endParaRPr lang="it-IT" dirty="0">
              <a:solidFill>
                <a:srgbClr val="FFFF00"/>
              </a:solidFill>
              <a:latin typeface="Times New Roman" panose="02020603050405020304" pitchFamily="18" charset="0"/>
              <a:cs typeface="Times New Roman" panose="02020603050405020304" pitchFamily="18" charset="0"/>
            </a:endParaRPr>
          </a:p>
        </p:txBody>
      </p:sp>
      <p:sp>
        <p:nvSpPr>
          <p:cNvPr id="10" name="Rettangolo arrotondato 9"/>
          <p:cNvSpPr/>
          <p:nvPr/>
        </p:nvSpPr>
        <p:spPr>
          <a:xfrm>
            <a:off x="4203566" y="3165508"/>
            <a:ext cx="2156308" cy="1306963"/>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400" dirty="0">
                <a:solidFill>
                  <a:prstClr val="black"/>
                </a:solidFill>
                <a:latin typeface="Times New Roman" panose="02020603050405020304" pitchFamily="18" charset="0"/>
                <a:cs typeface="Times New Roman" panose="02020603050405020304" pitchFamily="18" charset="0"/>
              </a:rPr>
              <a:t>PEI</a:t>
            </a:r>
          </a:p>
          <a:p>
            <a:r>
              <a:rPr lang="it-IT" sz="1400" dirty="0">
                <a:solidFill>
                  <a:prstClr val="black"/>
                </a:solidFill>
                <a:latin typeface="Times New Roman" panose="02020603050405020304" pitchFamily="18" charset="0"/>
                <a:cs typeface="Times New Roman" panose="02020603050405020304" pitchFamily="18" charset="0"/>
              </a:rPr>
              <a:t>(PIANO EDUCATIVO INDIVIDUALIZZATO)</a:t>
            </a:r>
          </a:p>
          <a:p>
            <a:r>
              <a:rPr lang="it-IT" sz="1400" i="1" dirty="0">
                <a:solidFill>
                  <a:prstClr val="black"/>
                </a:solidFill>
                <a:latin typeface="Times New Roman" panose="02020603050405020304" pitchFamily="18" charset="0"/>
                <a:cs typeface="Times New Roman" panose="02020603050405020304" pitchFamily="18" charset="0"/>
              </a:rPr>
              <a:t>Legge 104/1992</a:t>
            </a:r>
          </a:p>
          <a:p>
            <a:r>
              <a:rPr lang="it-IT" sz="1400" dirty="0">
                <a:solidFill>
                  <a:prstClr val="black"/>
                </a:solidFill>
                <a:latin typeface="Times New Roman" panose="02020603050405020304" pitchFamily="18" charset="0"/>
                <a:cs typeface="Times New Roman" panose="02020603050405020304" pitchFamily="18" charset="0"/>
              </a:rPr>
              <a:t>Stilato dal GLH per gli alunni con disabilità</a:t>
            </a:r>
          </a:p>
        </p:txBody>
      </p:sp>
      <p:sp>
        <p:nvSpPr>
          <p:cNvPr id="11" name="Rettangolo arrotondato 10"/>
          <p:cNvSpPr/>
          <p:nvPr/>
        </p:nvSpPr>
        <p:spPr>
          <a:xfrm>
            <a:off x="7519918" y="2674943"/>
            <a:ext cx="4230806" cy="1569493"/>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400" dirty="0">
                <a:solidFill>
                  <a:prstClr val="black"/>
                </a:solidFill>
                <a:latin typeface="Times New Roman" panose="02020603050405020304" pitchFamily="18" charset="0"/>
                <a:cs typeface="Times New Roman" panose="02020603050405020304" pitchFamily="18" charset="0"/>
              </a:rPr>
              <a:t>PDP </a:t>
            </a:r>
          </a:p>
          <a:p>
            <a:r>
              <a:rPr lang="it-IT" sz="1200" dirty="0">
                <a:solidFill>
                  <a:prstClr val="black"/>
                </a:solidFill>
                <a:latin typeface="Times New Roman" panose="02020603050405020304" pitchFamily="18" charset="0"/>
                <a:cs typeface="Times New Roman" panose="02020603050405020304" pitchFamily="18" charset="0"/>
              </a:rPr>
              <a:t>(PIANO DIDATTICO PERSONALIZZATO)</a:t>
            </a:r>
          </a:p>
          <a:p>
            <a:r>
              <a:rPr lang="it-IT" sz="1200" i="1" dirty="0">
                <a:solidFill>
                  <a:prstClr val="black"/>
                </a:solidFill>
                <a:latin typeface="Times New Roman" panose="02020603050405020304" pitchFamily="18" charset="0"/>
                <a:cs typeface="Times New Roman" panose="02020603050405020304" pitchFamily="18" charset="0"/>
              </a:rPr>
              <a:t>Legge 170/2010</a:t>
            </a:r>
          </a:p>
          <a:p>
            <a:r>
              <a:rPr lang="it-IT" sz="1400" dirty="0">
                <a:solidFill>
                  <a:prstClr val="black"/>
                </a:solidFill>
                <a:latin typeface="Times New Roman" panose="02020603050405020304" pitchFamily="18" charset="0"/>
                <a:cs typeface="Times New Roman" panose="02020603050405020304" pitchFamily="18" charset="0"/>
              </a:rPr>
              <a:t>Stilato dal Consiglio di Classe per gli alunni con DSA o per alunni con BES ma che non rientrano nell’area della disabilità</a:t>
            </a:r>
          </a:p>
        </p:txBody>
      </p:sp>
      <p:sp>
        <p:nvSpPr>
          <p:cNvPr id="13" name="CasellaDiTesto 12"/>
          <p:cNvSpPr txBox="1"/>
          <p:nvPr/>
        </p:nvSpPr>
        <p:spPr>
          <a:xfrm>
            <a:off x="-29594" y="5444954"/>
            <a:ext cx="2499840" cy="923330"/>
          </a:xfrm>
          <a:prstGeom prst="rect">
            <a:avLst/>
          </a:prstGeom>
          <a:noFill/>
        </p:spPr>
        <p:txBody>
          <a:bodyPr wrap="square" rtlCol="0">
            <a:spAutoFit/>
          </a:bodyPr>
          <a:lstStyle/>
          <a:p>
            <a:pPr algn="ctr"/>
            <a:r>
              <a:rPr lang="it-IT" b="1" dirty="0" smtClean="0">
                <a:solidFill>
                  <a:srgbClr val="C00000"/>
                </a:solidFill>
                <a:latin typeface="Times New Roman" panose="02020603050405020304" pitchFamily="18" charset="0"/>
                <a:cs typeface="Times New Roman" panose="02020603050405020304" pitchFamily="18" charset="0"/>
              </a:rPr>
              <a:t>CONCETTO CHIAVE è la centralità della persona</a:t>
            </a:r>
          </a:p>
        </p:txBody>
      </p:sp>
      <p:sp>
        <p:nvSpPr>
          <p:cNvPr id="14" name="CasellaDiTesto 13"/>
          <p:cNvSpPr txBox="1"/>
          <p:nvPr/>
        </p:nvSpPr>
        <p:spPr>
          <a:xfrm>
            <a:off x="3398298" y="5130007"/>
            <a:ext cx="8779159" cy="1569660"/>
          </a:xfrm>
          <a:prstGeom prst="rect">
            <a:avLst/>
          </a:prstGeom>
          <a:noFill/>
        </p:spPr>
        <p:txBody>
          <a:bodyPr wrap="square" rtlCol="0">
            <a:spAutoFit/>
          </a:bodyPr>
          <a:lstStyle/>
          <a:p>
            <a:r>
              <a:rPr lang="it-IT" sz="1600" i="1" dirty="0" smtClean="0">
                <a:solidFill>
                  <a:srgbClr val="C00000"/>
                </a:solidFill>
                <a:latin typeface="Times New Roman" panose="02020603050405020304" pitchFamily="18" charset="0"/>
                <a:cs typeface="Times New Roman" panose="02020603050405020304" pitchFamily="18" charset="0"/>
              </a:rPr>
              <a:t>INDIVIDUALIZZAZIONE:</a:t>
            </a:r>
            <a:r>
              <a:rPr lang="it-IT" sz="1600" i="1" dirty="0" smtClean="0">
                <a:solidFill>
                  <a:prstClr val="black"/>
                </a:solidFill>
                <a:latin typeface="Times New Roman" panose="02020603050405020304" pitchFamily="18" charset="0"/>
                <a:cs typeface="Times New Roman" panose="02020603050405020304" pitchFamily="18" charset="0"/>
              </a:rPr>
              <a:t> l’azione </a:t>
            </a:r>
            <a:r>
              <a:rPr lang="it-IT" sz="1600" i="1" dirty="0">
                <a:solidFill>
                  <a:prstClr val="black"/>
                </a:solidFill>
                <a:latin typeface="Times New Roman" panose="02020603050405020304" pitchFamily="18" charset="0"/>
                <a:cs typeface="Times New Roman" panose="02020603050405020304" pitchFamily="18" charset="0"/>
              </a:rPr>
              <a:t>formativa </a:t>
            </a:r>
            <a:r>
              <a:rPr lang="it-IT" sz="1600" i="1" dirty="0" smtClean="0">
                <a:solidFill>
                  <a:prstClr val="black"/>
                </a:solidFill>
                <a:latin typeface="Times New Roman" panose="02020603050405020304" pitchFamily="18" charset="0"/>
                <a:cs typeface="Times New Roman" panose="02020603050405020304" pitchFamily="18" charset="0"/>
              </a:rPr>
              <a:t>pone</a:t>
            </a:r>
            <a:r>
              <a:rPr lang="it-IT" sz="1600" i="1" dirty="0">
                <a:solidFill>
                  <a:prstClr val="black"/>
                </a:solidFill>
                <a:latin typeface="Times New Roman" panose="02020603050405020304" pitchFamily="18" charset="0"/>
                <a:cs typeface="Times New Roman" panose="02020603050405020304" pitchFamily="18" charset="0"/>
              </a:rPr>
              <a:t> </a:t>
            </a:r>
            <a:r>
              <a:rPr lang="it-IT" sz="1600" b="1" i="1" dirty="0">
                <a:solidFill>
                  <a:srgbClr val="C00000"/>
                </a:solidFill>
                <a:latin typeface="Times New Roman" panose="02020603050405020304" pitchFamily="18" charset="0"/>
                <a:cs typeface="Times New Roman" panose="02020603050405020304" pitchFamily="18" charset="0"/>
              </a:rPr>
              <a:t>obiettivi comuni</a:t>
            </a:r>
            <a:r>
              <a:rPr lang="it-IT" sz="1600" i="1" dirty="0">
                <a:solidFill>
                  <a:prstClr val="black"/>
                </a:solidFill>
                <a:latin typeface="Times New Roman" panose="02020603050405020304" pitchFamily="18" charset="0"/>
                <a:cs typeface="Times New Roman" panose="02020603050405020304" pitchFamily="18" charset="0"/>
              </a:rPr>
              <a:t> per tutti i componenti del </a:t>
            </a:r>
            <a:r>
              <a:rPr lang="it-IT" sz="1600" i="1" dirty="0" smtClean="0">
                <a:solidFill>
                  <a:prstClr val="black"/>
                </a:solidFill>
                <a:latin typeface="Times New Roman" panose="02020603050405020304" pitchFamily="18" charset="0"/>
                <a:cs typeface="Times New Roman" panose="02020603050405020304" pitchFamily="18" charset="0"/>
              </a:rPr>
              <a:t>gruppo classe</a:t>
            </a:r>
            <a:r>
              <a:rPr lang="it-IT" sz="1600" i="1" dirty="0">
                <a:solidFill>
                  <a:prstClr val="black"/>
                </a:solidFill>
                <a:latin typeface="Times New Roman" panose="02020603050405020304" pitchFamily="18" charset="0"/>
                <a:cs typeface="Times New Roman" panose="02020603050405020304" pitchFamily="18" charset="0"/>
              </a:rPr>
              <a:t>, ma è concepita adattando le metodologie in funzione delle caratteristiche individuali dei </a:t>
            </a:r>
            <a:r>
              <a:rPr lang="it-IT" sz="1600" i="1" dirty="0" smtClean="0">
                <a:solidFill>
                  <a:prstClr val="black"/>
                </a:solidFill>
                <a:latin typeface="Times New Roman" panose="02020603050405020304" pitchFamily="18" charset="0"/>
                <a:cs typeface="Times New Roman" panose="02020603050405020304" pitchFamily="18" charset="0"/>
              </a:rPr>
              <a:t>discenti</a:t>
            </a:r>
          </a:p>
          <a:p>
            <a:endParaRPr lang="it-IT" sz="1600" i="1" dirty="0">
              <a:solidFill>
                <a:prstClr val="black"/>
              </a:solidFill>
              <a:latin typeface="Times New Roman" panose="02020603050405020304" pitchFamily="18" charset="0"/>
              <a:cs typeface="Times New Roman" panose="02020603050405020304" pitchFamily="18" charset="0"/>
            </a:endParaRPr>
          </a:p>
          <a:p>
            <a:r>
              <a:rPr lang="it-IT" sz="1600" i="1" dirty="0" smtClean="0">
                <a:solidFill>
                  <a:srgbClr val="C00000"/>
                </a:solidFill>
                <a:latin typeface="Times New Roman" panose="02020603050405020304" pitchFamily="18" charset="0"/>
                <a:cs typeface="Times New Roman" panose="02020603050405020304" pitchFamily="18" charset="0"/>
              </a:rPr>
              <a:t>PERSONALIZZAZIONE:</a:t>
            </a:r>
            <a:r>
              <a:rPr lang="it-IT" sz="1600" i="1" dirty="0" smtClean="0">
                <a:solidFill>
                  <a:prstClr val="black"/>
                </a:solidFill>
                <a:latin typeface="Times New Roman" panose="02020603050405020304" pitchFamily="18" charset="0"/>
                <a:cs typeface="Times New Roman" panose="02020603050405020304" pitchFamily="18" charset="0"/>
              </a:rPr>
              <a:t> l’azione </a:t>
            </a:r>
            <a:r>
              <a:rPr lang="it-IT" sz="1600" i="1" dirty="0">
                <a:solidFill>
                  <a:prstClr val="black"/>
                </a:solidFill>
                <a:latin typeface="Times New Roman" panose="02020603050405020304" pitchFamily="18" charset="0"/>
                <a:cs typeface="Times New Roman" panose="02020603050405020304" pitchFamily="18" charset="0"/>
              </a:rPr>
              <a:t>formativa </a:t>
            </a:r>
            <a:r>
              <a:rPr lang="it-IT" sz="1600" i="1" dirty="0" smtClean="0">
                <a:solidFill>
                  <a:prstClr val="black"/>
                </a:solidFill>
                <a:latin typeface="Times New Roman" panose="02020603050405020304" pitchFamily="18" charset="0"/>
                <a:cs typeface="Times New Roman" panose="02020603050405020304" pitchFamily="18" charset="0"/>
              </a:rPr>
              <a:t>ha l’obiettivo </a:t>
            </a:r>
            <a:r>
              <a:rPr lang="it-IT" sz="1600" i="1" dirty="0">
                <a:solidFill>
                  <a:prstClr val="black"/>
                </a:solidFill>
                <a:latin typeface="Times New Roman" panose="02020603050405020304" pitchFamily="18" charset="0"/>
                <a:cs typeface="Times New Roman" panose="02020603050405020304" pitchFamily="18" charset="0"/>
              </a:rPr>
              <a:t>di dare a ciascun alunno l’opportunità di sviluppare al meglio le proprie potenzialità e, quindi, può porsi </a:t>
            </a:r>
            <a:r>
              <a:rPr lang="it-IT" sz="1600" b="1" i="1" dirty="0">
                <a:solidFill>
                  <a:srgbClr val="C00000"/>
                </a:solidFill>
                <a:latin typeface="Times New Roman" panose="02020603050405020304" pitchFamily="18" charset="0"/>
                <a:cs typeface="Times New Roman" panose="02020603050405020304" pitchFamily="18" charset="0"/>
              </a:rPr>
              <a:t>obiettivi diversi</a:t>
            </a:r>
            <a:r>
              <a:rPr lang="it-IT" sz="1600" i="1" dirty="0">
                <a:solidFill>
                  <a:prstClr val="black"/>
                </a:solidFill>
                <a:latin typeface="Times New Roman" panose="02020603050405020304" pitchFamily="18" charset="0"/>
                <a:cs typeface="Times New Roman" panose="02020603050405020304" pitchFamily="18" charset="0"/>
              </a:rPr>
              <a:t> per ciascun </a:t>
            </a:r>
            <a:r>
              <a:rPr lang="it-IT" sz="1600" i="1" dirty="0" smtClean="0">
                <a:solidFill>
                  <a:prstClr val="black"/>
                </a:solidFill>
                <a:latin typeface="Times New Roman" panose="02020603050405020304" pitchFamily="18" charset="0"/>
                <a:cs typeface="Times New Roman" panose="02020603050405020304" pitchFamily="18" charset="0"/>
              </a:rPr>
              <a:t>discente - </a:t>
            </a:r>
            <a:r>
              <a:rPr lang="it-IT" sz="1600" b="1" dirty="0" smtClean="0">
                <a:solidFill>
                  <a:prstClr val="black"/>
                </a:solidFill>
                <a:latin typeface="Times New Roman" panose="02020603050405020304" pitchFamily="18" charset="0"/>
                <a:cs typeface="Times New Roman" panose="02020603050405020304" pitchFamily="18" charset="0"/>
              </a:rPr>
              <a:t>Legge 170/2010</a:t>
            </a:r>
          </a:p>
        </p:txBody>
      </p:sp>
      <p:cxnSp>
        <p:nvCxnSpPr>
          <p:cNvPr id="15" name="Connettore 2 14"/>
          <p:cNvCxnSpPr/>
          <p:nvPr/>
        </p:nvCxnSpPr>
        <p:spPr>
          <a:xfrm flipV="1">
            <a:off x="2251866" y="5511879"/>
            <a:ext cx="1025119" cy="3840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Connettore 2 15"/>
          <p:cNvCxnSpPr/>
          <p:nvPr/>
        </p:nvCxnSpPr>
        <p:spPr>
          <a:xfrm>
            <a:off x="2238179" y="5910658"/>
            <a:ext cx="1025119" cy="4659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3401993"/>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asellaDiTesto 1"/>
          <p:cNvSpPr txBox="1"/>
          <p:nvPr/>
        </p:nvSpPr>
        <p:spPr>
          <a:xfrm>
            <a:off x="155575" y="56703"/>
            <a:ext cx="11854454" cy="461665"/>
          </a:xfrm>
          <a:prstGeom prst="rect">
            <a:avLst/>
          </a:prstGeom>
          <a:noFill/>
        </p:spPr>
        <p:txBody>
          <a:bodyPr wrap="square" rtlCol="0">
            <a:spAutoFit/>
          </a:bodyPr>
          <a:lstStyle/>
          <a:p>
            <a:pPr algn="ctr"/>
            <a:r>
              <a:rPr lang="it-IT" sz="2400" b="1" dirty="0" smtClean="0">
                <a:solidFill>
                  <a:schemeClr val="bg1"/>
                </a:solidFill>
                <a:latin typeface="Times New Roman" panose="02020603050405020304" pitchFamily="18" charset="0"/>
                <a:cs typeface="Times New Roman" panose="02020603050405020304" pitchFamily="18" charset="0"/>
              </a:rPr>
              <a:t>BISOGNI EDUCATIVI SPECIALI E DIDATTICA INCLUSIVA: PEI E PDP</a:t>
            </a:r>
            <a:endParaRPr lang="it-IT" sz="2400" b="1" dirty="0">
              <a:solidFill>
                <a:schemeClr val="bg1"/>
              </a:solidFill>
              <a:latin typeface="Times New Roman" panose="02020603050405020304" pitchFamily="18" charset="0"/>
              <a:cs typeface="Times New Roman" panose="02020603050405020304" pitchFamily="18" charset="0"/>
            </a:endParaRPr>
          </a:p>
        </p:txBody>
      </p:sp>
      <p:sp>
        <p:nvSpPr>
          <p:cNvPr id="3" name="Fumetto 4 2"/>
          <p:cNvSpPr/>
          <p:nvPr/>
        </p:nvSpPr>
        <p:spPr>
          <a:xfrm>
            <a:off x="1386410" y="569557"/>
            <a:ext cx="2624128" cy="982884"/>
          </a:xfrm>
          <a:prstGeom prst="cloud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latin typeface="Times New Roman" panose="02020603050405020304" pitchFamily="18" charset="0"/>
                <a:cs typeface="Times New Roman" panose="02020603050405020304" pitchFamily="18" charset="0"/>
              </a:rPr>
              <a:t>PEI</a:t>
            </a:r>
            <a:endParaRPr lang="it-IT" dirty="0">
              <a:solidFill>
                <a:schemeClr val="tx1"/>
              </a:solidFill>
              <a:latin typeface="Times New Roman" panose="02020603050405020304" pitchFamily="18" charset="0"/>
              <a:cs typeface="Times New Roman" panose="02020603050405020304" pitchFamily="18" charset="0"/>
            </a:endParaRPr>
          </a:p>
        </p:txBody>
      </p:sp>
      <p:sp>
        <p:nvSpPr>
          <p:cNvPr id="4" name="Fumetto 4 3"/>
          <p:cNvSpPr/>
          <p:nvPr/>
        </p:nvSpPr>
        <p:spPr>
          <a:xfrm>
            <a:off x="9295582" y="515453"/>
            <a:ext cx="2768958" cy="1067686"/>
          </a:xfrm>
          <a:prstGeom prst="cloud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latin typeface="Times New Roman" panose="02020603050405020304" pitchFamily="18" charset="0"/>
                <a:cs typeface="Times New Roman" panose="02020603050405020304" pitchFamily="18" charset="0"/>
              </a:rPr>
              <a:t>PDP</a:t>
            </a:r>
            <a:endParaRPr lang="it-IT" dirty="0">
              <a:solidFill>
                <a:schemeClr val="tx1"/>
              </a:solidFill>
              <a:latin typeface="Times New Roman" panose="02020603050405020304" pitchFamily="18" charset="0"/>
              <a:cs typeface="Times New Roman" panose="02020603050405020304" pitchFamily="18" charset="0"/>
            </a:endParaRPr>
          </a:p>
        </p:txBody>
      </p:sp>
      <p:sp>
        <p:nvSpPr>
          <p:cNvPr id="5" name="CasellaDiTesto 4"/>
          <p:cNvSpPr txBox="1"/>
          <p:nvPr/>
        </p:nvSpPr>
        <p:spPr>
          <a:xfrm>
            <a:off x="210167" y="1752025"/>
            <a:ext cx="3911449" cy="1323439"/>
          </a:xfrm>
          <a:prstGeom prst="rect">
            <a:avLst/>
          </a:prstGeom>
          <a:solidFill>
            <a:schemeClr val="lt1"/>
          </a:solidFill>
        </p:spPr>
        <p:txBody>
          <a:bodyPr wrap="square" rtlCol="0">
            <a:spAutoFit/>
          </a:bodyPr>
          <a:lstStyle/>
          <a:p>
            <a:pPr algn="just"/>
            <a:r>
              <a:rPr lang="it-IT" sz="1600" dirty="0" smtClean="0">
                <a:latin typeface="Times New Roman" panose="02020603050405020304" pitchFamily="18" charset="0"/>
                <a:cs typeface="Times New Roman" panose="02020603050405020304" pitchFamily="18" charset="0"/>
              </a:rPr>
              <a:t>…si prevede una fitta sinergia tra il docente curriculare e il docente di sostegno </a:t>
            </a:r>
            <a:r>
              <a:rPr lang="it-IT" sz="1600" b="1" dirty="0" smtClean="0">
                <a:latin typeface="Times New Roman" panose="02020603050405020304" pitchFamily="18" charset="0"/>
                <a:cs typeface="Times New Roman" panose="02020603050405020304" pitchFamily="18" charset="0"/>
              </a:rPr>
              <a:t>(Co-</a:t>
            </a:r>
            <a:r>
              <a:rPr lang="it-IT" sz="1600" b="1" dirty="0" err="1" smtClean="0">
                <a:latin typeface="Times New Roman" panose="02020603050405020304" pitchFamily="18" charset="0"/>
                <a:cs typeface="Times New Roman" panose="02020603050405020304" pitchFamily="18" charset="0"/>
              </a:rPr>
              <a:t>teaching</a:t>
            </a:r>
            <a:r>
              <a:rPr lang="it-IT" sz="1600" b="1" dirty="0" smtClean="0">
                <a:latin typeface="Times New Roman" panose="02020603050405020304" pitchFamily="18" charset="0"/>
                <a:cs typeface="Times New Roman" panose="02020603050405020304" pitchFamily="18" charset="0"/>
              </a:rPr>
              <a:t>), </a:t>
            </a:r>
            <a:r>
              <a:rPr lang="it-IT" sz="1600" dirty="0" smtClean="0">
                <a:latin typeface="Times New Roman" panose="02020603050405020304" pitchFamily="18" charset="0"/>
                <a:cs typeface="Times New Roman" panose="02020603050405020304" pitchFamily="18" charset="0"/>
              </a:rPr>
              <a:t>il quale è assegnato alla classe e non al singolo! (</a:t>
            </a:r>
            <a:r>
              <a:rPr lang="it-IT" sz="1600" i="1" dirty="0" smtClean="0">
                <a:latin typeface="Times New Roman" panose="02020603050405020304" pitchFamily="18" charset="0"/>
                <a:cs typeface="Times New Roman" panose="02020603050405020304" pitchFamily="18" charset="0"/>
              </a:rPr>
              <a:t>logica sistemica, </a:t>
            </a:r>
            <a:r>
              <a:rPr lang="it-IT" sz="1600" b="1" dirty="0" smtClean="0">
                <a:latin typeface="Times New Roman" panose="02020603050405020304" pitchFamily="18" charset="0"/>
                <a:cs typeface="Times New Roman" panose="02020603050405020304" pitchFamily="18" charset="0"/>
              </a:rPr>
              <a:t>nota MIUR n. 4274 del 4/8/2009</a:t>
            </a:r>
            <a:r>
              <a:rPr lang="it-IT" sz="1600" dirty="0" smtClean="0">
                <a:latin typeface="Times New Roman" panose="02020603050405020304" pitchFamily="18" charset="0"/>
                <a:cs typeface="Times New Roman" panose="02020603050405020304" pitchFamily="18" charset="0"/>
              </a:rPr>
              <a:t>)</a:t>
            </a:r>
          </a:p>
        </p:txBody>
      </p:sp>
      <p:sp>
        <p:nvSpPr>
          <p:cNvPr id="7" name="AutoShape 4" descr="Risultati immagini per bisogni educativi special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20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2930" y="5585391"/>
            <a:ext cx="2320119" cy="1173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ttangolo 13"/>
          <p:cNvSpPr/>
          <p:nvPr/>
        </p:nvSpPr>
        <p:spPr>
          <a:xfrm>
            <a:off x="4121617" y="703220"/>
            <a:ext cx="4094336" cy="1043695"/>
          </a:xfrm>
          <a:prstGeom prst="rect">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itchFamily="2" charset="2"/>
              <a:buChar char="Ø"/>
            </a:pPr>
            <a:r>
              <a:rPr lang="it-IT" dirty="0" smtClean="0">
                <a:solidFill>
                  <a:prstClr val="black"/>
                </a:solidFill>
                <a:latin typeface="Times New Roman" panose="02020603050405020304" pitchFamily="18" charset="0"/>
                <a:cs typeface="Times New Roman" panose="02020603050405020304" pitchFamily="18" charset="0"/>
              </a:rPr>
              <a:t>Ottica del </a:t>
            </a:r>
            <a:r>
              <a:rPr lang="it-IT" i="1" dirty="0" smtClean="0">
                <a:solidFill>
                  <a:prstClr val="black"/>
                </a:solidFill>
                <a:latin typeface="Times New Roman" panose="02020603050405020304" pitchFamily="18" charset="0"/>
                <a:cs typeface="Times New Roman" panose="02020603050405020304" pitchFamily="18" charset="0"/>
              </a:rPr>
              <a:t>progetto di vita</a:t>
            </a:r>
          </a:p>
          <a:p>
            <a:pPr marL="285750" indent="-285750">
              <a:buFont typeface="Wingdings" pitchFamily="2" charset="2"/>
              <a:buChar char="Ø"/>
            </a:pPr>
            <a:r>
              <a:rPr lang="it-IT" dirty="0" smtClean="0">
                <a:solidFill>
                  <a:prstClr val="black"/>
                </a:solidFill>
                <a:latin typeface="Times New Roman" panose="02020603050405020304" pitchFamily="18" charset="0"/>
                <a:cs typeface="Times New Roman" panose="02020603050405020304" pitchFamily="18" charset="0"/>
              </a:rPr>
              <a:t>Coordinamento sinergico tra scuola/famiglia/contesto sociale</a:t>
            </a:r>
            <a:endParaRPr lang="it-IT" dirty="0">
              <a:solidFill>
                <a:prstClr val="black"/>
              </a:solidFill>
              <a:latin typeface="Times New Roman" panose="02020603050405020304" pitchFamily="18" charset="0"/>
              <a:cs typeface="Times New Roman" panose="02020603050405020304" pitchFamily="18" charset="0"/>
            </a:endParaRPr>
          </a:p>
        </p:txBody>
      </p:sp>
      <p:pic>
        <p:nvPicPr>
          <p:cNvPr id="17" name="Immagine 16"/>
          <p:cNvPicPr>
            <a:picLocks noChangeAspect="1"/>
          </p:cNvPicPr>
          <p:nvPr/>
        </p:nvPicPr>
        <p:blipFill>
          <a:blip r:embed="rId3"/>
          <a:stretch>
            <a:fillRect/>
          </a:stretch>
        </p:blipFill>
        <p:spPr>
          <a:xfrm>
            <a:off x="8215952" y="703220"/>
            <a:ext cx="1079630" cy="1043695"/>
          </a:xfrm>
          <a:prstGeom prst="rect">
            <a:avLst/>
          </a:prstGeom>
        </p:spPr>
      </p:pic>
      <p:pic>
        <p:nvPicPr>
          <p:cNvPr id="18" name="Immagine 17"/>
          <p:cNvPicPr>
            <a:picLocks noChangeAspect="1"/>
          </p:cNvPicPr>
          <p:nvPr/>
        </p:nvPicPr>
        <p:blipFill>
          <a:blip r:embed="rId4"/>
          <a:stretch>
            <a:fillRect/>
          </a:stretch>
        </p:blipFill>
        <p:spPr>
          <a:xfrm>
            <a:off x="0" y="569557"/>
            <a:ext cx="1351077" cy="891136"/>
          </a:xfrm>
          <a:prstGeom prst="rect">
            <a:avLst/>
          </a:prstGeom>
        </p:spPr>
      </p:pic>
      <p:pic>
        <p:nvPicPr>
          <p:cNvPr id="19" name="Immagine 18"/>
          <p:cNvPicPr>
            <a:picLocks noChangeAspect="1"/>
          </p:cNvPicPr>
          <p:nvPr/>
        </p:nvPicPr>
        <p:blipFill>
          <a:blip r:embed="rId5"/>
          <a:stretch>
            <a:fillRect/>
          </a:stretch>
        </p:blipFill>
        <p:spPr>
          <a:xfrm>
            <a:off x="5584478" y="2540702"/>
            <a:ext cx="996647" cy="1815153"/>
          </a:xfrm>
          <a:prstGeom prst="rect">
            <a:avLst/>
          </a:prstGeom>
        </p:spPr>
      </p:pic>
      <p:pic>
        <p:nvPicPr>
          <p:cNvPr id="20" name="Immagine 19"/>
          <p:cNvPicPr>
            <a:picLocks noChangeAspect="1"/>
          </p:cNvPicPr>
          <p:nvPr/>
        </p:nvPicPr>
        <p:blipFill>
          <a:blip r:embed="rId6"/>
          <a:stretch>
            <a:fillRect/>
          </a:stretch>
        </p:blipFill>
        <p:spPr>
          <a:xfrm>
            <a:off x="4414506" y="2723288"/>
            <a:ext cx="1061409" cy="979356"/>
          </a:xfrm>
          <a:prstGeom prst="rect">
            <a:avLst/>
          </a:prstGeom>
        </p:spPr>
      </p:pic>
      <p:pic>
        <p:nvPicPr>
          <p:cNvPr id="22" name="Immagine 21"/>
          <p:cNvPicPr>
            <a:picLocks noChangeAspect="1"/>
          </p:cNvPicPr>
          <p:nvPr/>
        </p:nvPicPr>
        <p:blipFill>
          <a:blip r:embed="rId7"/>
          <a:stretch>
            <a:fillRect/>
          </a:stretch>
        </p:blipFill>
        <p:spPr>
          <a:xfrm>
            <a:off x="4364919" y="1798780"/>
            <a:ext cx="823594" cy="868201"/>
          </a:xfrm>
          <a:prstGeom prst="rect">
            <a:avLst/>
          </a:prstGeom>
        </p:spPr>
      </p:pic>
      <p:pic>
        <p:nvPicPr>
          <p:cNvPr id="23" name="Immagin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664829" y="1884032"/>
            <a:ext cx="1049136" cy="946952"/>
          </a:xfrm>
          <a:prstGeom prst="rect">
            <a:avLst/>
          </a:prstGeom>
        </p:spPr>
      </p:pic>
      <p:pic>
        <p:nvPicPr>
          <p:cNvPr id="24" name="Picture 2" descr="Risultati immagini per metodologie didattich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1175" y="4476468"/>
            <a:ext cx="2811439" cy="2274907"/>
          </a:xfrm>
          <a:prstGeom prst="rect">
            <a:avLst/>
          </a:prstGeom>
          <a:noFill/>
          <a:extLst>
            <a:ext uri="{909E8E84-426E-40DD-AFC4-6F175D3DCCD1}">
              <a14:hiddenFill xmlns:a14="http://schemas.microsoft.com/office/drawing/2010/main">
                <a:solidFill>
                  <a:srgbClr val="FFFFFF"/>
                </a:solidFill>
              </a14:hiddenFill>
            </a:ext>
          </a:extLst>
        </p:spPr>
      </p:pic>
      <p:sp>
        <p:nvSpPr>
          <p:cNvPr id="8" name="Rettangolo 7"/>
          <p:cNvSpPr/>
          <p:nvPr/>
        </p:nvSpPr>
        <p:spPr>
          <a:xfrm>
            <a:off x="210168" y="3389378"/>
            <a:ext cx="4154751" cy="3177793"/>
          </a:xfrm>
          <a:prstGeom prst="rect">
            <a:avLst/>
          </a:prstGeom>
        </p:spPr>
        <p:txBody>
          <a:bodyPr wrap="square">
            <a:spAutoFit/>
          </a:bodyPr>
          <a:lstStyle/>
          <a:p>
            <a:pPr lvl="0" algn="ctr"/>
            <a:r>
              <a:rPr lang="it-IT" b="1" spc="-90" dirty="0">
                <a:solidFill>
                  <a:srgbClr val="C00000"/>
                </a:solidFill>
                <a:latin typeface="Times New Roman" panose="02020603050405020304" pitchFamily="18" charset="0"/>
                <a:cs typeface="Times New Roman" panose="02020603050405020304" pitchFamily="18" charset="0"/>
              </a:rPr>
              <a:t>STRUMENTI </a:t>
            </a:r>
            <a:r>
              <a:rPr lang="it-IT" b="1" spc="-90" dirty="0" smtClean="0">
                <a:solidFill>
                  <a:srgbClr val="C00000"/>
                </a:solidFill>
                <a:latin typeface="Times New Roman" panose="02020603050405020304" pitchFamily="18" charset="0"/>
                <a:cs typeface="Times New Roman" panose="02020603050405020304" pitchFamily="18" charset="0"/>
              </a:rPr>
              <a:t>COMPENSATIVI</a:t>
            </a:r>
          </a:p>
          <a:p>
            <a:pPr lvl="0" algn="ctr"/>
            <a:endParaRPr lang="it-IT" sz="800" b="1" spc="-90" dirty="0">
              <a:solidFill>
                <a:prstClr val="black"/>
              </a:solidFill>
              <a:latin typeface="Times New Roman" panose="02020603050405020304" pitchFamily="18" charset="0"/>
              <a:cs typeface="Times New Roman" panose="02020603050405020304" pitchFamily="18" charset="0"/>
            </a:endParaRPr>
          </a:p>
          <a:p>
            <a:pPr marL="285750" lvl="0" indent="-285750" algn="just">
              <a:buFont typeface="Wingdings" pitchFamily="2" charset="2"/>
              <a:buChar char="Ø"/>
            </a:pPr>
            <a:r>
              <a:rPr lang="it-IT" sz="1600" b="1" spc="-90" dirty="0">
                <a:solidFill>
                  <a:prstClr val="black"/>
                </a:solidFill>
                <a:latin typeface="Times New Roman" panose="02020603050405020304" pitchFamily="18" charset="0"/>
                <a:cs typeface="Times New Roman" panose="02020603050405020304" pitchFamily="18" charset="0"/>
              </a:rPr>
              <a:t>audiolibro, PC portatile con sintesi vocale e strumenti digitali </a:t>
            </a:r>
          </a:p>
          <a:p>
            <a:pPr marL="285750" lvl="0" indent="-285750" algn="just">
              <a:buFont typeface="Wingdings" pitchFamily="2" charset="2"/>
              <a:buChar char="Ø"/>
            </a:pPr>
            <a:r>
              <a:rPr lang="it-IT" sz="1600" b="1" spc="-90" dirty="0">
                <a:solidFill>
                  <a:prstClr val="black"/>
                </a:solidFill>
                <a:latin typeface="Times New Roman" panose="02020603050405020304" pitchFamily="18" charset="0"/>
                <a:cs typeface="Times New Roman" panose="02020603050405020304" pitchFamily="18" charset="0"/>
              </a:rPr>
              <a:t>calcolatrice</a:t>
            </a:r>
          </a:p>
          <a:p>
            <a:pPr marL="285750" lvl="0" indent="-285750" algn="just">
              <a:buFont typeface="Wingdings" pitchFamily="2" charset="2"/>
              <a:buChar char="Ø"/>
            </a:pPr>
            <a:r>
              <a:rPr lang="it-IT" sz="1600" b="1" spc="-90" dirty="0">
                <a:solidFill>
                  <a:prstClr val="black"/>
                </a:solidFill>
                <a:latin typeface="Times New Roman" panose="02020603050405020304" pitchFamily="18" charset="0"/>
                <a:cs typeface="Times New Roman" panose="02020603050405020304" pitchFamily="18" charset="0"/>
              </a:rPr>
              <a:t>diagrammi, formulari, schemi</a:t>
            </a:r>
          </a:p>
          <a:p>
            <a:pPr marL="285750" lvl="0" indent="-285750" algn="just">
              <a:buFont typeface="Wingdings" pitchFamily="2" charset="2"/>
              <a:buChar char="Ø"/>
            </a:pPr>
            <a:r>
              <a:rPr lang="it-IT" sz="1600" b="1" spc="-90" dirty="0">
                <a:solidFill>
                  <a:prstClr val="black"/>
                </a:solidFill>
                <a:latin typeface="Times New Roman" panose="02020603050405020304" pitchFamily="18" charset="0"/>
                <a:cs typeface="Times New Roman" panose="02020603050405020304" pitchFamily="18" charset="0"/>
              </a:rPr>
              <a:t>linee del tempo e mappe cognitive multimediali (Time - toast)</a:t>
            </a:r>
          </a:p>
          <a:p>
            <a:pPr marL="285750" lvl="0" indent="-285750" algn="just">
              <a:buFont typeface="Wingdings" pitchFamily="2" charset="2"/>
              <a:buChar char="Ø"/>
            </a:pPr>
            <a:r>
              <a:rPr lang="it-IT" sz="1600" b="1" spc="-90" dirty="0">
                <a:solidFill>
                  <a:prstClr val="black"/>
                </a:solidFill>
                <a:latin typeface="Times New Roman" panose="02020603050405020304" pitchFamily="18" charset="0"/>
                <a:cs typeface="Times New Roman" panose="02020603050405020304" pitchFamily="18" charset="0"/>
              </a:rPr>
              <a:t>mappe concettuali tradizionali e  multimediali (</a:t>
            </a:r>
            <a:r>
              <a:rPr lang="it-IT" sz="1600" b="1" spc="-90" dirty="0" err="1">
                <a:solidFill>
                  <a:prstClr val="black"/>
                </a:solidFill>
                <a:latin typeface="Times New Roman" panose="02020603050405020304" pitchFamily="18" charset="0"/>
                <a:cs typeface="Times New Roman" panose="02020603050405020304" pitchFamily="18" charset="0"/>
              </a:rPr>
              <a:t>Cmap-tools</a:t>
            </a:r>
            <a:r>
              <a:rPr lang="it-IT" sz="1600" b="1" spc="-90" dirty="0">
                <a:solidFill>
                  <a:prstClr val="black"/>
                </a:solidFill>
                <a:latin typeface="Times New Roman" panose="02020603050405020304" pitchFamily="18" charset="0"/>
                <a:cs typeface="Times New Roman" panose="02020603050405020304" pitchFamily="18" charset="0"/>
              </a:rPr>
              <a:t>)</a:t>
            </a:r>
            <a:endParaRPr lang="it-IT" sz="1600" b="1" dirty="0">
              <a:solidFill>
                <a:prstClr val="black"/>
              </a:solidFill>
              <a:latin typeface="Times New Roman" pitchFamily="18" charset="0"/>
              <a:cs typeface="Times New Roman" pitchFamily="18" charset="0"/>
            </a:endParaRPr>
          </a:p>
          <a:p>
            <a:pPr marL="285750" lvl="0" indent="-285750">
              <a:buSzPct val="100000"/>
              <a:buFont typeface="Wingdings" pitchFamily="2" charset="2"/>
              <a:buChar char="Ø"/>
            </a:pPr>
            <a:r>
              <a:rPr lang="it-IT" sz="1600" b="1" dirty="0">
                <a:solidFill>
                  <a:prstClr val="black"/>
                </a:solidFill>
                <a:latin typeface="Times New Roman" pitchFamily="18" charset="0"/>
                <a:cs typeface="Times New Roman" pitchFamily="18" charset="0"/>
              </a:rPr>
              <a:t>programma di videoscrittura con correttore automatico</a:t>
            </a:r>
            <a:endParaRPr lang="it-IT" sz="1600" b="1" spc="-90" dirty="0">
              <a:solidFill>
                <a:prstClr val="black"/>
              </a:solidFill>
              <a:latin typeface="Times New Roman" panose="02020603050405020304" pitchFamily="18" charset="0"/>
              <a:cs typeface="Times New Roman" panose="02020603050405020304" pitchFamily="18" charset="0"/>
            </a:endParaRPr>
          </a:p>
          <a:p>
            <a:pPr marL="285750" lvl="0" indent="-285750">
              <a:buSzPct val="100000"/>
              <a:buFont typeface="Wingdings" pitchFamily="2" charset="2"/>
              <a:buChar char="Ø"/>
            </a:pPr>
            <a:r>
              <a:rPr lang="it-IT" sz="1600" b="1" spc="-90" dirty="0" smtClean="0">
                <a:solidFill>
                  <a:prstClr val="black"/>
                </a:solidFill>
                <a:latin typeface="Times New Roman" panose="02020603050405020304" pitchFamily="18" charset="0"/>
                <a:cs typeface="Times New Roman" panose="02020603050405020304" pitchFamily="18" charset="0"/>
              </a:rPr>
              <a:t>registratore</a:t>
            </a:r>
            <a:endParaRPr lang="it-IT" sz="1600" b="1" dirty="0">
              <a:solidFill>
                <a:prstClr val="black"/>
              </a:solidFill>
              <a:latin typeface="Times New Roman" panose="02020603050405020304" pitchFamily="18" charset="0"/>
              <a:cs typeface="Times New Roman" panose="02020603050405020304" pitchFamily="18" charset="0"/>
            </a:endParaRPr>
          </a:p>
        </p:txBody>
      </p:sp>
      <p:sp>
        <p:nvSpPr>
          <p:cNvPr id="9" name="Rettangolo 8"/>
          <p:cNvSpPr/>
          <p:nvPr/>
        </p:nvSpPr>
        <p:spPr>
          <a:xfrm>
            <a:off x="7861110" y="1792602"/>
            <a:ext cx="4148919" cy="3801041"/>
          </a:xfrm>
          <a:prstGeom prst="rect">
            <a:avLst/>
          </a:prstGeom>
        </p:spPr>
        <p:txBody>
          <a:bodyPr wrap="square">
            <a:spAutoFit/>
          </a:bodyPr>
          <a:lstStyle/>
          <a:p>
            <a:pPr lvl="0" algn="ctr"/>
            <a:r>
              <a:rPr lang="it-IT" b="1" dirty="0">
                <a:solidFill>
                  <a:srgbClr val="C00000"/>
                </a:solidFill>
                <a:latin typeface="Times New Roman" panose="02020603050405020304" pitchFamily="18" charset="0"/>
                <a:cs typeface="Times New Roman" panose="02020603050405020304" pitchFamily="18" charset="0"/>
              </a:rPr>
              <a:t>MISURE </a:t>
            </a:r>
            <a:r>
              <a:rPr lang="it-IT" b="1" dirty="0" smtClean="0">
                <a:solidFill>
                  <a:srgbClr val="C00000"/>
                </a:solidFill>
                <a:latin typeface="Times New Roman" panose="02020603050405020304" pitchFamily="18" charset="0"/>
                <a:cs typeface="Times New Roman" panose="02020603050405020304" pitchFamily="18" charset="0"/>
              </a:rPr>
              <a:t>DISPENSATIVE</a:t>
            </a:r>
          </a:p>
          <a:p>
            <a:pPr lvl="0" algn="ctr"/>
            <a:endParaRPr lang="it-IT" sz="800" b="1" dirty="0">
              <a:solidFill>
                <a:prstClr val="black"/>
              </a:solidFill>
              <a:latin typeface="Times New Roman" panose="02020603050405020304" pitchFamily="18" charset="0"/>
              <a:cs typeface="Times New Roman" panose="02020603050405020304" pitchFamily="18" charset="0"/>
            </a:endParaRPr>
          </a:p>
          <a:p>
            <a:pPr marL="285750" lvl="0" indent="-285750" algn="just">
              <a:buFont typeface="Wingdings" pitchFamily="2" charset="2"/>
              <a:buChar char="Ø"/>
            </a:pPr>
            <a:r>
              <a:rPr lang="it-IT" sz="1600" b="1" dirty="0">
                <a:solidFill>
                  <a:prstClr val="black"/>
                </a:solidFill>
                <a:latin typeface="Times New Roman" panose="02020603050405020304" pitchFamily="18" charset="0"/>
                <a:cs typeface="Times New Roman" panose="02020603050405020304" pitchFamily="18" charset="0"/>
              </a:rPr>
              <a:t>dispensa dal prendere appunti</a:t>
            </a:r>
          </a:p>
          <a:p>
            <a:pPr marL="285750" lvl="0" indent="-285750" algn="just">
              <a:buFont typeface="Wingdings" pitchFamily="2" charset="2"/>
              <a:buChar char="Ø"/>
            </a:pPr>
            <a:r>
              <a:rPr lang="it-IT" sz="1600" b="1" dirty="0">
                <a:solidFill>
                  <a:prstClr val="black"/>
                </a:solidFill>
                <a:latin typeface="Times New Roman" panose="02020603050405020304" pitchFamily="18" charset="0"/>
                <a:cs typeface="Times New Roman" panose="02020603050405020304" pitchFamily="18" charset="0"/>
              </a:rPr>
              <a:t>dai tempi standard per la consegna delle prove scritte</a:t>
            </a:r>
          </a:p>
          <a:p>
            <a:pPr marL="285750" lvl="0" indent="-285750" algn="just">
              <a:buFont typeface="Wingdings" pitchFamily="2" charset="2"/>
              <a:buChar char="Ø"/>
            </a:pPr>
            <a:r>
              <a:rPr lang="it-IT" sz="1600" b="1" dirty="0">
                <a:solidFill>
                  <a:prstClr val="black"/>
                </a:solidFill>
                <a:latin typeface="Times New Roman" panose="02020603050405020304" pitchFamily="18" charset="0"/>
                <a:cs typeface="Times New Roman" panose="02020603050405020304" pitchFamily="18" charset="0"/>
              </a:rPr>
              <a:t>dal copiare dalla lavagna</a:t>
            </a:r>
          </a:p>
          <a:p>
            <a:pPr marL="285750" lvl="0" indent="-285750" algn="just">
              <a:buFont typeface="Wingdings" pitchFamily="2" charset="2"/>
              <a:buChar char="Ø"/>
            </a:pPr>
            <a:r>
              <a:rPr lang="it-IT" sz="1600" b="1" dirty="0">
                <a:solidFill>
                  <a:prstClr val="black"/>
                </a:solidFill>
                <a:latin typeface="Times New Roman" panose="02020603050405020304" pitchFamily="18" charset="0"/>
                <a:cs typeface="Times New Roman" panose="02020603050405020304" pitchFamily="18" charset="0"/>
              </a:rPr>
              <a:t>dall’effettuare più prove valutative in tempi ravvicinati</a:t>
            </a:r>
          </a:p>
          <a:p>
            <a:pPr marL="285750" lvl="0" indent="-285750" algn="just">
              <a:buFont typeface="Wingdings" pitchFamily="2" charset="2"/>
              <a:buChar char="Ø"/>
            </a:pPr>
            <a:r>
              <a:rPr lang="it-IT" sz="1600" b="1" dirty="0">
                <a:solidFill>
                  <a:prstClr val="black"/>
                </a:solidFill>
                <a:latin typeface="Times New Roman" panose="02020603050405020304" pitchFamily="18" charset="0"/>
                <a:cs typeface="Times New Roman" panose="02020603050405020304" pitchFamily="18" charset="0"/>
              </a:rPr>
              <a:t>dallo studio mnemonico di formule, tabelle, definizioni</a:t>
            </a:r>
          </a:p>
          <a:p>
            <a:pPr marL="285750" lvl="0" indent="-285750" algn="just">
              <a:buFont typeface="Wingdings" pitchFamily="2" charset="2"/>
              <a:buChar char="Ø"/>
            </a:pPr>
            <a:r>
              <a:rPr lang="it-IT" sz="1600" b="1" dirty="0">
                <a:solidFill>
                  <a:prstClr val="black"/>
                </a:solidFill>
                <a:latin typeface="Times New Roman" panose="02020603050405020304" pitchFamily="18" charset="0"/>
                <a:cs typeface="Times New Roman" panose="02020603050405020304" pitchFamily="18" charset="0"/>
              </a:rPr>
              <a:t>dalla produzione della stessa quantità di esercizi e problemi elaborati dagli altri compagni</a:t>
            </a:r>
          </a:p>
          <a:p>
            <a:pPr marL="285750" lvl="0" indent="-285750" algn="just">
              <a:buFont typeface="Wingdings" pitchFamily="2" charset="2"/>
              <a:buChar char="Ø"/>
            </a:pPr>
            <a:r>
              <a:rPr lang="it-IT" sz="1600" b="1" dirty="0">
                <a:solidFill>
                  <a:prstClr val="black"/>
                </a:solidFill>
                <a:latin typeface="Times New Roman" panose="02020603050405020304" pitchFamily="18" charset="0"/>
                <a:cs typeface="Times New Roman" panose="02020603050405020304" pitchFamily="18" charset="0"/>
              </a:rPr>
              <a:t>dalla valutazione degli errori di trascrizione e di </a:t>
            </a:r>
            <a:r>
              <a:rPr lang="it-IT" sz="1600" b="1" dirty="0" smtClean="0">
                <a:solidFill>
                  <a:prstClr val="black"/>
                </a:solidFill>
                <a:latin typeface="Times New Roman" pitchFamily="18" charset="0"/>
                <a:cs typeface="Times New Roman" pitchFamily="18" charset="0"/>
              </a:rPr>
              <a:t>calcolo</a:t>
            </a:r>
            <a:endParaRPr lang="it-IT" sz="16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8219608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a:xfrm>
            <a:off x="0" y="218363"/>
            <a:ext cx="12192000" cy="1406765"/>
          </a:xfrm>
        </p:spPr>
        <p:txBody>
          <a:bodyPr>
            <a:normAutofit/>
          </a:bodyPr>
          <a:lstStyle/>
          <a:p>
            <a:pPr algn="ctr"/>
            <a:r>
              <a:rPr lang="it-IT" b="1" dirty="0" smtClean="0">
                <a:solidFill>
                  <a:srgbClr val="C00000"/>
                </a:solidFill>
                <a:latin typeface="Times New Roman" panose="02020603050405020304" pitchFamily="18" charset="0"/>
                <a:cs typeface="Times New Roman" panose="02020603050405020304" pitchFamily="18" charset="0"/>
              </a:rPr>
              <a:t>NORMATIVA RIGUARDANTE I BISOGNI EDUCATIVI SPECIALI</a:t>
            </a:r>
            <a:endParaRPr lang="it-IT" b="1" dirty="0">
              <a:solidFill>
                <a:srgbClr val="C00000"/>
              </a:solidFill>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9236" y="1751527"/>
            <a:ext cx="5318124" cy="4520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9048464" y="3296349"/>
            <a:ext cx="2811488" cy="877163"/>
          </a:xfrm>
          <a:prstGeom prst="rect">
            <a:avLst/>
          </a:prstGeom>
          <a:solidFill>
            <a:sysClr val="windowText" lastClr="000000">
              <a:lumMod val="85000"/>
              <a:lumOff val="15000"/>
            </a:sys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700" b="0" i="0" u="sng" strike="noStrike" kern="0" cap="none" spc="0" normalizeH="0" baseline="0" noProof="0" dirty="0">
                <a:ln>
                  <a:noFill/>
                </a:ln>
                <a:solidFill>
                  <a:prstClr val="white"/>
                </a:solidFill>
                <a:effectLst/>
                <a:uLnTx/>
                <a:uFillTx/>
                <a:latin typeface="Calibri"/>
                <a:ea typeface="+mn-ea"/>
                <a:cs typeface="+mn-cs"/>
              </a:rPr>
              <a:t>RIFERIMENTI NORMATIVI</a:t>
            </a:r>
          </a:p>
          <a:p>
            <a:pPr marL="0" marR="0" lvl="0" indent="0" defTabSz="914400" eaLnBrk="1" fontAlgn="auto" latinLnBrk="0" hangingPunct="1">
              <a:lnSpc>
                <a:spcPct val="100000"/>
              </a:lnSpc>
              <a:spcBef>
                <a:spcPts val="0"/>
              </a:spcBef>
              <a:spcAft>
                <a:spcPts val="0"/>
              </a:spcAft>
              <a:buClrTx/>
              <a:buSzTx/>
              <a:buFontTx/>
              <a:buNone/>
              <a:tabLst/>
              <a:defRPr/>
            </a:pPr>
            <a:r>
              <a:rPr kumimoji="0" lang="it-IT" sz="1700" b="0" i="0" u="none" strike="noStrike" kern="0" cap="none" spc="0" normalizeH="0" baseline="0" noProof="0" dirty="0">
                <a:ln>
                  <a:noFill/>
                </a:ln>
                <a:solidFill>
                  <a:prstClr val="white"/>
                </a:solidFill>
                <a:effectLst/>
                <a:uLnTx/>
                <a:uFillTx/>
                <a:latin typeface="Calibri"/>
                <a:ea typeface="+mn-ea"/>
                <a:cs typeface="+mn-cs"/>
              </a:rPr>
              <a:t>D.M. 170/2010</a:t>
            </a:r>
          </a:p>
          <a:p>
            <a:pPr marL="0" marR="0" lvl="0" indent="0" defTabSz="914400" eaLnBrk="1" fontAlgn="auto" latinLnBrk="0" hangingPunct="1">
              <a:lnSpc>
                <a:spcPct val="100000"/>
              </a:lnSpc>
              <a:spcBef>
                <a:spcPts val="0"/>
              </a:spcBef>
              <a:spcAft>
                <a:spcPts val="0"/>
              </a:spcAft>
              <a:buClrTx/>
              <a:buSzTx/>
              <a:buFontTx/>
              <a:buNone/>
              <a:tabLst/>
              <a:defRPr/>
            </a:pPr>
            <a:r>
              <a:rPr kumimoji="0" lang="it-IT" sz="1700" b="0" i="0" u="none" strike="noStrike" kern="0" cap="none" spc="0" normalizeH="0" baseline="0" noProof="0" dirty="0">
                <a:ln>
                  <a:noFill/>
                </a:ln>
                <a:solidFill>
                  <a:prstClr val="white"/>
                </a:solidFill>
                <a:effectLst/>
                <a:uLnTx/>
                <a:uFillTx/>
                <a:latin typeface="Calibri"/>
                <a:ea typeface="+mn-ea"/>
                <a:cs typeface="+mn-cs"/>
              </a:rPr>
              <a:t>D.M. 27/12/2012</a:t>
            </a:r>
          </a:p>
        </p:txBody>
      </p:sp>
      <p:sp>
        <p:nvSpPr>
          <p:cNvPr id="4" name="Rettangolo 3"/>
          <p:cNvSpPr/>
          <p:nvPr/>
        </p:nvSpPr>
        <p:spPr>
          <a:xfrm>
            <a:off x="8757360" y="4608113"/>
            <a:ext cx="3048000" cy="1887696"/>
          </a:xfrm>
          <a:prstGeom prst="rect">
            <a:avLst/>
          </a:prstGeom>
        </p:spPr>
        <p:txBody>
          <a:bodyPr wrap="square">
            <a:spAutoFit/>
          </a:bodyPr>
          <a:lstStyle/>
          <a:p>
            <a:pPr lvl="0" algn="ctr">
              <a:spcBef>
                <a:spcPts val="1000"/>
              </a:spcBef>
              <a:buClr>
                <a:srgbClr val="C00000"/>
              </a:buClr>
            </a:pPr>
            <a:r>
              <a:rPr lang="it-IT" sz="2000" b="1" dirty="0" smtClean="0">
                <a:solidFill>
                  <a:srgbClr val="C00000"/>
                </a:solidFill>
                <a:latin typeface="Times New Roman" panose="02020603050405020304" pitchFamily="18" charset="0"/>
                <a:cs typeface="Times New Roman" panose="02020603050405020304" pitchFamily="18" charset="0"/>
              </a:rPr>
              <a:t>BES</a:t>
            </a:r>
          </a:p>
          <a:p>
            <a:pPr lvl="0" algn="ctr">
              <a:spcBef>
                <a:spcPts val="1000"/>
              </a:spcBef>
              <a:buClr>
                <a:srgbClr val="C00000"/>
              </a:buClr>
            </a:pPr>
            <a:r>
              <a:rPr lang="it-IT" sz="2000" dirty="0" smtClean="0">
                <a:solidFill>
                  <a:prstClr val="black"/>
                </a:solidFill>
                <a:latin typeface="Times New Roman" panose="02020603050405020304" pitchFamily="18" charset="0"/>
                <a:cs typeface="Times New Roman" panose="02020603050405020304" pitchFamily="18" charset="0"/>
              </a:rPr>
              <a:t>Direttiva </a:t>
            </a:r>
            <a:r>
              <a:rPr lang="it-IT" sz="2000" dirty="0">
                <a:solidFill>
                  <a:prstClr val="black"/>
                </a:solidFill>
                <a:latin typeface="Times New Roman" panose="02020603050405020304" pitchFamily="18" charset="0"/>
                <a:cs typeface="Times New Roman" panose="02020603050405020304" pitchFamily="18" charset="0"/>
              </a:rPr>
              <a:t>Ministeriale del 27/12/2012</a:t>
            </a:r>
            <a:endParaRPr lang="it-IT" sz="2000" b="1" dirty="0">
              <a:solidFill>
                <a:srgbClr val="C00000"/>
              </a:solidFill>
              <a:latin typeface="Times New Roman" panose="02020603050405020304" pitchFamily="18" charset="0"/>
              <a:cs typeface="Times New Roman" panose="02020603050405020304" pitchFamily="18" charset="0"/>
            </a:endParaRPr>
          </a:p>
          <a:p>
            <a:pPr lvl="0" algn="ctr">
              <a:spcBef>
                <a:spcPts val="1000"/>
              </a:spcBef>
              <a:buClr>
                <a:srgbClr val="C00000"/>
              </a:buClr>
            </a:pPr>
            <a:r>
              <a:rPr lang="it-IT" sz="2000" dirty="0" smtClean="0">
                <a:solidFill>
                  <a:prstClr val="black"/>
                </a:solidFill>
                <a:latin typeface="Times New Roman" panose="02020603050405020304" pitchFamily="18" charset="0"/>
                <a:cs typeface="Times New Roman" panose="02020603050405020304" pitchFamily="18" charset="0"/>
              </a:rPr>
              <a:t>Circolare </a:t>
            </a:r>
            <a:r>
              <a:rPr lang="it-IT" sz="2000" dirty="0">
                <a:solidFill>
                  <a:prstClr val="black"/>
                </a:solidFill>
                <a:latin typeface="Times New Roman" panose="02020603050405020304" pitchFamily="18" charset="0"/>
                <a:cs typeface="Times New Roman" panose="02020603050405020304" pitchFamily="18" charset="0"/>
              </a:rPr>
              <a:t>Ministeriale del 06/03/2013</a:t>
            </a:r>
          </a:p>
        </p:txBody>
      </p:sp>
      <p:sp>
        <p:nvSpPr>
          <p:cNvPr id="6" name="Rettangolo 5"/>
          <p:cNvSpPr/>
          <p:nvPr/>
        </p:nvSpPr>
        <p:spPr>
          <a:xfrm>
            <a:off x="8811952" y="1741673"/>
            <a:ext cx="3048000" cy="1143903"/>
          </a:xfrm>
          <a:prstGeom prst="rect">
            <a:avLst/>
          </a:prstGeom>
        </p:spPr>
        <p:txBody>
          <a:bodyPr wrap="square">
            <a:spAutoFit/>
          </a:bodyPr>
          <a:lstStyle/>
          <a:p>
            <a:pPr lvl="0" algn="ctr">
              <a:spcBef>
                <a:spcPts val="1000"/>
              </a:spcBef>
              <a:buClr>
                <a:srgbClr val="C00000"/>
              </a:buClr>
            </a:pPr>
            <a:r>
              <a:rPr lang="it-IT" sz="2000" b="1" dirty="0" smtClean="0">
                <a:solidFill>
                  <a:srgbClr val="C00000"/>
                </a:solidFill>
                <a:latin typeface="Times New Roman" panose="02020603050405020304" pitchFamily="18" charset="0"/>
                <a:cs typeface="Times New Roman" panose="02020603050405020304" pitchFamily="18" charset="0"/>
              </a:rPr>
              <a:t>PER DSA</a:t>
            </a:r>
            <a:endParaRPr lang="it-IT" sz="2000" b="1" dirty="0">
              <a:solidFill>
                <a:srgbClr val="C00000"/>
              </a:solidFill>
              <a:latin typeface="Times New Roman" panose="02020603050405020304" pitchFamily="18" charset="0"/>
              <a:cs typeface="Times New Roman" panose="02020603050405020304" pitchFamily="18" charset="0"/>
            </a:endParaRPr>
          </a:p>
          <a:p>
            <a:pPr lvl="0" algn="ctr">
              <a:spcBef>
                <a:spcPts val="1000"/>
              </a:spcBef>
              <a:buClr>
                <a:srgbClr val="C00000"/>
              </a:buClr>
            </a:pPr>
            <a:r>
              <a:rPr lang="it-IT" sz="2000" dirty="0">
                <a:solidFill>
                  <a:srgbClr val="C00000"/>
                </a:solidFill>
                <a:latin typeface="Times New Roman" panose="02020603050405020304" pitchFamily="18" charset="0"/>
                <a:cs typeface="Times New Roman" panose="02020603050405020304" pitchFamily="18" charset="0"/>
              </a:rPr>
              <a:t> </a:t>
            </a:r>
            <a:r>
              <a:rPr lang="it-IT" sz="2000" b="1" dirty="0" smtClean="0">
                <a:solidFill>
                  <a:prstClr val="black"/>
                </a:solidFill>
                <a:latin typeface="Times New Roman" panose="02020603050405020304" pitchFamily="18" charset="0"/>
                <a:cs typeface="Times New Roman" panose="02020603050405020304" pitchFamily="18" charset="0"/>
              </a:rPr>
              <a:t>Legge </a:t>
            </a:r>
            <a:r>
              <a:rPr lang="it-IT" sz="2000" b="1" dirty="0">
                <a:solidFill>
                  <a:prstClr val="black"/>
                </a:solidFill>
                <a:latin typeface="Times New Roman" panose="02020603050405020304" pitchFamily="18" charset="0"/>
                <a:cs typeface="Times New Roman" panose="02020603050405020304" pitchFamily="18" charset="0"/>
              </a:rPr>
              <a:t>170/2010 </a:t>
            </a:r>
            <a:r>
              <a:rPr lang="it-IT" sz="2000" dirty="0">
                <a:solidFill>
                  <a:prstClr val="black"/>
                </a:solidFill>
                <a:latin typeface="Times New Roman" panose="02020603050405020304" pitchFamily="18" charset="0"/>
                <a:cs typeface="Times New Roman" panose="02020603050405020304" pitchFamily="18" charset="0"/>
              </a:rPr>
              <a:t>(Legge sui DSA)</a:t>
            </a:r>
          </a:p>
        </p:txBody>
      </p:sp>
      <p:sp>
        <p:nvSpPr>
          <p:cNvPr id="8" name="Rettangolo 7"/>
          <p:cNvSpPr/>
          <p:nvPr/>
        </p:nvSpPr>
        <p:spPr>
          <a:xfrm>
            <a:off x="327515" y="3447673"/>
            <a:ext cx="2844701" cy="836126"/>
          </a:xfrm>
          <a:prstGeom prst="rect">
            <a:avLst/>
          </a:prstGeom>
        </p:spPr>
        <p:txBody>
          <a:bodyPr wrap="square">
            <a:spAutoFit/>
          </a:bodyPr>
          <a:lstStyle/>
          <a:p>
            <a:pPr lvl="0" algn="ctr">
              <a:spcBef>
                <a:spcPts val="1000"/>
              </a:spcBef>
              <a:buClr>
                <a:srgbClr val="C00000"/>
              </a:buClr>
            </a:pPr>
            <a:r>
              <a:rPr lang="it-IT" sz="2000" b="1" dirty="0">
                <a:solidFill>
                  <a:srgbClr val="C00000"/>
                </a:solidFill>
                <a:latin typeface="Times New Roman" panose="02020603050405020304" pitchFamily="18" charset="0"/>
                <a:cs typeface="Times New Roman" panose="02020603050405020304" pitchFamily="18" charset="0"/>
              </a:rPr>
              <a:t>PER LA </a:t>
            </a:r>
            <a:r>
              <a:rPr lang="it-IT" sz="2000" b="1" dirty="0" smtClean="0">
                <a:solidFill>
                  <a:srgbClr val="C00000"/>
                </a:solidFill>
                <a:latin typeface="Times New Roman" panose="02020603050405020304" pitchFamily="18" charset="0"/>
                <a:cs typeface="Times New Roman" panose="02020603050405020304" pitchFamily="18" charset="0"/>
              </a:rPr>
              <a:t>DISABILITA’</a:t>
            </a:r>
            <a:endParaRPr lang="it-IT" sz="2000" b="1" dirty="0">
              <a:solidFill>
                <a:srgbClr val="C00000"/>
              </a:solidFill>
              <a:latin typeface="Times New Roman" panose="02020603050405020304" pitchFamily="18" charset="0"/>
              <a:cs typeface="Times New Roman" panose="02020603050405020304" pitchFamily="18" charset="0"/>
            </a:endParaRPr>
          </a:p>
          <a:p>
            <a:pPr lvl="0" algn="ctr">
              <a:spcBef>
                <a:spcPts val="1000"/>
              </a:spcBef>
              <a:buClr>
                <a:srgbClr val="C00000"/>
              </a:buClr>
            </a:pPr>
            <a:r>
              <a:rPr lang="it-IT" sz="2000" b="1" dirty="0" smtClean="0">
                <a:solidFill>
                  <a:prstClr val="black"/>
                </a:solidFill>
                <a:latin typeface="Times New Roman" panose="02020603050405020304" pitchFamily="18" charset="0"/>
                <a:cs typeface="Times New Roman" panose="02020603050405020304" pitchFamily="18" charset="0"/>
              </a:rPr>
              <a:t>Legge </a:t>
            </a:r>
            <a:r>
              <a:rPr lang="it-IT" sz="2000" b="1" dirty="0">
                <a:solidFill>
                  <a:prstClr val="black"/>
                </a:solidFill>
                <a:latin typeface="Times New Roman" panose="02020603050405020304" pitchFamily="18" charset="0"/>
                <a:cs typeface="Times New Roman" panose="02020603050405020304" pitchFamily="18" charset="0"/>
              </a:rPr>
              <a:t>104/1992</a:t>
            </a:r>
          </a:p>
        </p:txBody>
      </p:sp>
    </p:spTree>
    <p:extLst>
      <p:ext uri="{BB962C8B-B14F-4D97-AF65-F5344CB8AC3E}">
        <p14:creationId xmlns:p14="http://schemas.microsoft.com/office/powerpoint/2010/main" val="2355149754"/>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Filo">
  <a:themeElements>
    <a:clrScheme name="Personalizzato 6">
      <a:dk1>
        <a:sysClr val="windowText" lastClr="000000"/>
      </a:dk1>
      <a:lt1>
        <a:sysClr val="window" lastClr="FFFFFF"/>
      </a:lt1>
      <a:dk2>
        <a:srgbClr val="C00000"/>
      </a:dk2>
      <a:lt2>
        <a:srgbClr val="ECE9C6"/>
      </a:lt2>
      <a:accent1>
        <a:srgbClr val="C00000"/>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24B1A44C-C006-48B2-A4D7-E5549B3D8CD4}"/>
    </a:ext>
  </a:extLst>
</a:theme>
</file>

<file path=ppt/theme/theme10.xml><?xml version="1.0" encoding="utf-8"?>
<a:theme xmlns:a="http://schemas.openxmlformats.org/drawingml/2006/main" name="12_Filo">
  <a:themeElements>
    <a:clrScheme name="Personalizzato 6">
      <a:dk1>
        <a:sysClr val="windowText" lastClr="000000"/>
      </a:dk1>
      <a:lt1>
        <a:sysClr val="window" lastClr="FFFFFF"/>
      </a:lt1>
      <a:dk2>
        <a:srgbClr val="C00000"/>
      </a:dk2>
      <a:lt2>
        <a:srgbClr val="ECE9C6"/>
      </a:lt2>
      <a:accent1>
        <a:srgbClr val="C00000"/>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24B1A44C-C006-48B2-A4D7-E5549B3D8CD4}"/>
    </a:ext>
  </a:extLst>
</a:theme>
</file>

<file path=ppt/theme/theme1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Filo">
  <a:themeElements>
    <a:clrScheme name="Personalizzato 6">
      <a:dk1>
        <a:sysClr val="windowText" lastClr="000000"/>
      </a:dk1>
      <a:lt1>
        <a:sysClr val="window" lastClr="FFFFFF"/>
      </a:lt1>
      <a:dk2>
        <a:srgbClr val="C00000"/>
      </a:dk2>
      <a:lt2>
        <a:srgbClr val="ECE9C6"/>
      </a:lt2>
      <a:accent1>
        <a:srgbClr val="C00000"/>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24B1A44C-C006-48B2-A4D7-E5549B3D8CD4}"/>
    </a:ext>
  </a:extLst>
</a:theme>
</file>

<file path=ppt/theme/theme7.xml><?xml version="1.0" encoding="utf-8"?>
<a:theme xmlns:a="http://schemas.openxmlformats.org/drawingml/2006/main" name="5_Filo">
  <a:themeElements>
    <a:clrScheme name="Personalizzato 6">
      <a:dk1>
        <a:sysClr val="windowText" lastClr="000000"/>
      </a:dk1>
      <a:lt1>
        <a:sysClr val="window" lastClr="FFFFFF"/>
      </a:lt1>
      <a:dk2>
        <a:srgbClr val="C00000"/>
      </a:dk2>
      <a:lt2>
        <a:srgbClr val="ECE9C6"/>
      </a:lt2>
      <a:accent1>
        <a:srgbClr val="C00000"/>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24B1A44C-C006-48B2-A4D7-E5549B3D8CD4}"/>
    </a:ext>
  </a:extLst>
</a:theme>
</file>

<file path=ppt/theme/theme8.xml><?xml version="1.0" encoding="utf-8"?>
<a:theme xmlns:a="http://schemas.openxmlformats.org/drawingml/2006/main" name="8_Filo">
  <a:themeElements>
    <a:clrScheme name="Personalizzato 6">
      <a:dk1>
        <a:sysClr val="windowText" lastClr="000000"/>
      </a:dk1>
      <a:lt1>
        <a:sysClr val="window" lastClr="FFFFFF"/>
      </a:lt1>
      <a:dk2>
        <a:srgbClr val="C00000"/>
      </a:dk2>
      <a:lt2>
        <a:srgbClr val="ECE9C6"/>
      </a:lt2>
      <a:accent1>
        <a:srgbClr val="C00000"/>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24B1A44C-C006-48B2-A4D7-E5549B3D8CD4}"/>
    </a:ext>
  </a:extLst>
</a:theme>
</file>

<file path=ppt/theme/theme9.xml><?xml version="1.0" encoding="utf-8"?>
<a:theme xmlns:a="http://schemas.openxmlformats.org/drawingml/2006/main" name="10_Filo">
  <a:themeElements>
    <a:clrScheme name="Personalizzato 6">
      <a:dk1>
        <a:sysClr val="windowText" lastClr="000000"/>
      </a:dk1>
      <a:lt1>
        <a:sysClr val="window" lastClr="FFFFFF"/>
      </a:lt1>
      <a:dk2>
        <a:srgbClr val="C00000"/>
      </a:dk2>
      <a:lt2>
        <a:srgbClr val="ECE9C6"/>
      </a:lt2>
      <a:accent1>
        <a:srgbClr val="C00000"/>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4543</TotalTime>
  <Words>5098</Words>
  <Application>Microsoft Office PowerPoint</Application>
  <PresentationFormat>Personalizzato</PresentationFormat>
  <Paragraphs>559</Paragraphs>
  <Slides>34</Slides>
  <Notes>4</Notes>
  <HiddenSlides>0</HiddenSlides>
  <MMClips>0</MMClips>
  <ScaleCrop>false</ScaleCrop>
  <HeadingPairs>
    <vt:vector size="6" baseType="variant">
      <vt:variant>
        <vt:lpstr>Tema</vt:lpstr>
      </vt:variant>
      <vt:variant>
        <vt:i4>10</vt:i4>
      </vt:variant>
      <vt:variant>
        <vt:lpstr>Server OLE incorporati</vt:lpstr>
      </vt:variant>
      <vt:variant>
        <vt:i4>3</vt:i4>
      </vt:variant>
      <vt:variant>
        <vt:lpstr>Titoli diapositive</vt:lpstr>
      </vt:variant>
      <vt:variant>
        <vt:i4>34</vt:i4>
      </vt:variant>
    </vt:vector>
  </HeadingPairs>
  <TitlesOfParts>
    <vt:vector size="47" baseType="lpstr">
      <vt:lpstr>Filo</vt:lpstr>
      <vt:lpstr>Tema di Office</vt:lpstr>
      <vt:lpstr>1_Tema di Office</vt:lpstr>
      <vt:lpstr>3_Tema di Office</vt:lpstr>
      <vt:lpstr>11_Tema di Office</vt:lpstr>
      <vt:lpstr>3_Filo</vt:lpstr>
      <vt:lpstr>5_Filo</vt:lpstr>
      <vt:lpstr>8_Filo</vt:lpstr>
      <vt:lpstr>10_Filo</vt:lpstr>
      <vt:lpstr>12_Filo</vt:lpstr>
      <vt:lpstr>Oggetto shell Packager</vt:lpstr>
      <vt:lpstr>Equazione</vt:lpstr>
      <vt:lpstr>Immagine bitmap</vt:lpstr>
      <vt:lpstr>CONCORSO DOCENTI ABILITATI 2018  art. 8 comma 2  del D.M. n. 995 del 15/12/2017 Prova orale – quesito n. 663 CDC A028 MATEMATICA E SCIENZE Scuola Secondaria di Primo Grado </vt:lpstr>
      <vt:lpstr>ARGOMENTO DELLA  LEZIONE: LE LEVE DI III GENERE</vt:lpstr>
      <vt:lpstr>Presentazione standard di PowerPoint</vt:lpstr>
      <vt:lpstr>In relazione alle Raccomandazioni del Parlamento Europeo e del Consiglio Europeo del 18 Dicembre 2006 COMPETENZE CHIAVE EUROPEE E DI CITTADINANZA </vt:lpstr>
      <vt:lpstr>Presentazione standard di PowerPoint</vt:lpstr>
      <vt:lpstr>Presentazione standard di PowerPoint</vt:lpstr>
      <vt:lpstr>Presentazione standard di PowerPoint</vt:lpstr>
      <vt:lpstr>Presentazione standard di PowerPoint</vt:lpstr>
      <vt:lpstr>NORMATIVA RIGUARDANTE I BISOGNI EDUCATIVI SPECIALI</vt:lpstr>
      <vt:lpstr>O.S.A.</vt:lpstr>
      <vt:lpstr>I TEMPI PER LA REALIZZAZIONE DELLA LEZIONE  «LE LEVE DI III GENERE»</vt:lpstr>
      <vt:lpstr>Materiali e strumenti </vt:lpstr>
      <vt:lpstr>Presentazione standard di PowerPoint</vt:lpstr>
      <vt:lpstr>Presentazione standard di PowerPoint</vt:lpstr>
      <vt:lpstr>Presentazione standard di PowerPoint</vt:lpstr>
      <vt:lpstr>Presentazione standard di PowerPoint</vt:lpstr>
      <vt:lpstr>Presentazione standard di PowerPoint</vt:lpstr>
      <vt:lpstr>VALUTAZIONE DEGLI ALUNNI CON BES: facilitati nei lavori cooperativi, dove grazie alla «risorsa compagni di classe» potranno dare il loro contributo “La valutazione deve concretizzarsi in una prassi che espliciti le modalità di differenziazione a seconda della disciplina e del tipo di compito, discriminando fra ciò che è espressione diretta del disturbo e ciò che esprime l’impegno dell’allievo e le conoscenze effettivamente acquisite”  (Linee Guida, allegate al DM 12 luglio 2011)</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RECUPERO, CONSOLIDAMENTO E POTENZIAMENTO</vt:lpstr>
      <vt:lpstr>Miglioramento e Aggiornamento (Autovalutazione)</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CONCORSO DOCENTI DM 95/2016 AMBITO DISCIPLINARE AD04 PROVA ORALE 24 AGOSTO 2016</dc:title>
  <dc:creator>maria carmen calvi</dc:creator>
  <cp:lastModifiedBy>Hp</cp:lastModifiedBy>
  <cp:revision>517</cp:revision>
  <dcterms:created xsi:type="dcterms:W3CDTF">2016-08-23T11:57:41Z</dcterms:created>
  <dcterms:modified xsi:type="dcterms:W3CDTF">2018-07-02T05:13:05Z</dcterms:modified>
</cp:coreProperties>
</file>